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2" r:id="rId15"/>
    <p:sldId id="269" r:id="rId16"/>
  </p:sldIdLst>
  <p:sldSz cx="9144000" cy="5143500" type="screen16x9"/>
  <p:notesSz cx="6858000" cy="9144000"/>
  <p:embeddedFontLst>
    <p:embeddedFont>
      <p:font typeface="Open Sans" pitchFamily="2" charset="0"/>
      <p:regular r:id="rId18"/>
      <p:bold r:id="rId19"/>
      <p:italic r:id="rId20"/>
      <p:boldItalic r:id="rId21"/>
    </p:embeddedFont>
    <p:embeddedFont>
      <p:font typeface="Open Sans ExtraBold" pitchFamily="2" charset="0"/>
      <p:bold r:id="rId22"/>
      <p:boldItalic r:id="rId23"/>
    </p:embeddedFont>
    <p:embeddedFont>
      <p:font typeface="Open Sans Light" pitchFamily="2" charset="0"/>
      <p:regular r:id="rId24"/>
      <p:bold r:id="rId25"/>
      <p:italic r:id="rId26"/>
      <p:boldItalic r:id="rId27"/>
    </p:embeddedFont>
    <p:embeddedFont>
      <p:font typeface="Proxima Nova" panose="020B060402020202020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6" roundtripDataSignature="AMtx7mg0x8LppIWOGP3btGDjfNzK9N47u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aden Ainsworth (DHHS)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30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0" name="Google Shape;12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2" name="Google Shape;19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2" name="Google Shape;20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1" name="Google Shape;21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0" name="Google Shape;22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6" name="Google Shape;12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2" name="Google Shape;13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9" name="Google Shape;13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7" name="Google Shape;14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3" name="Google Shape;15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9" name="Google Shape;16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6" name="Google Shape;17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A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18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w="76200" cap="flat" cmpd="sng">
            <a:solidFill>
              <a:srgbClr val="FFC11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11;p18"/>
          <p:cNvSpPr txBox="1">
            <a:spLocks noGrp="1"/>
          </p:cNvSpPr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0F52"/>
              </a:buClr>
              <a:buSzPts val="5400"/>
              <a:buFont typeface="Open Sans ExtraBold"/>
              <a:buNone/>
              <a:defRPr sz="5400">
                <a:solidFill>
                  <a:srgbClr val="490F5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subTitle" idx="1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" name="Google Shape;14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050" y="4511376"/>
            <a:ext cx="2177562" cy="54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C">
  <p:cSld name="TITLE_1_1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7"/>
          <p:cNvSpPr/>
          <p:nvPr/>
        </p:nvSpPr>
        <p:spPr>
          <a:xfrm>
            <a:off x="-25125" y="-25125"/>
            <a:ext cx="9169200" cy="3064800"/>
          </a:xfrm>
          <a:prstGeom prst="rect">
            <a:avLst/>
          </a:prstGeom>
          <a:solidFill>
            <a:srgbClr val="23A5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58" name="Google Shape;58;p27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w="76200" cap="flat" cmpd="sng">
            <a:solidFill>
              <a:srgbClr val="490F5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9" name="Google Shape;59;p27"/>
          <p:cNvSpPr txBox="1">
            <a:spLocks noGrp="1"/>
          </p:cNvSpPr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Open Sans ExtraBold"/>
              <a:buNone/>
              <a:defRPr sz="5400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subTitle" idx="1"/>
          </p:nvPr>
        </p:nvSpPr>
        <p:spPr>
          <a:xfrm>
            <a:off x="311700" y="3580323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1" name="Google Shape;61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2" name="Google Shape;62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050" y="4511376"/>
            <a:ext cx="2177562" cy="54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C 1">
  <p:cSld name="TITLE_1_1_1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8"/>
          <p:cNvSpPr/>
          <p:nvPr/>
        </p:nvSpPr>
        <p:spPr>
          <a:xfrm>
            <a:off x="-25125" y="-25125"/>
            <a:ext cx="9169200" cy="3064800"/>
          </a:xfrm>
          <a:prstGeom prst="rect">
            <a:avLst/>
          </a:prstGeom>
          <a:solidFill>
            <a:srgbClr val="FFC1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65" name="Google Shape;65;p28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w="76200" cap="flat" cmpd="sng">
            <a:solidFill>
              <a:srgbClr val="490F5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6" name="Google Shape;66;p28"/>
          <p:cNvSpPr txBox="1">
            <a:spLocks noGrp="1"/>
          </p:cNvSpPr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Open Sans ExtraBold"/>
              <a:buNone/>
              <a:defRPr sz="5400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67" name="Google Shape;67;p28"/>
          <p:cNvSpPr txBox="1">
            <a:spLocks noGrp="1"/>
          </p:cNvSpPr>
          <p:nvPr>
            <p:ph type="subTitle" idx="1"/>
          </p:nvPr>
        </p:nvSpPr>
        <p:spPr>
          <a:xfrm>
            <a:off x="311700" y="3580323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8" name="Google Shape;68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9" name="Google Shape;69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050" y="4511376"/>
            <a:ext cx="2177562" cy="54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bg>
      <p:bgPr>
        <a:solidFill>
          <a:srgbClr val="23A595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9"/>
          <p:cNvSpPr txBox="1">
            <a:spLocks noGrp="1"/>
          </p:cNvSpPr>
          <p:nvPr>
            <p:ph type="title"/>
          </p:nvPr>
        </p:nvSpPr>
        <p:spPr>
          <a:xfrm>
            <a:off x="514800" y="985550"/>
            <a:ext cx="8114400" cy="24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  <a:defRPr sz="55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3" name="Google Shape;73;p29"/>
          <p:cNvSpPr/>
          <p:nvPr/>
        </p:nvSpPr>
        <p:spPr>
          <a:xfrm>
            <a:off x="490350" y="459300"/>
            <a:ext cx="8163300" cy="42249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 1">
  <p:cSld name="SECTION_HEADER_1_1">
    <p:bg>
      <p:bgPr>
        <a:solidFill>
          <a:srgbClr val="FFC112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0"/>
          <p:cNvSpPr txBox="1">
            <a:spLocks noGrp="1"/>
          </p:cNvSpPr>
          <p:nvPr>
            <p:ph type="title"/>
          </p:nvPr>
        </p:nvSpPr>
        <p:spPr>
          <a:xfrm>
            <a:off x="514800" y="985525"/>
            <a:ext cx="8114400" cy="24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None/>
              <a:defRPr sz="5500"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7" name="Google Shape;77;p30"/>
          <p:cNvSpPr/>
          <p:nvPr/>
        </p:nvSpPr>
        <p:spPr>
          <a:xfrm>
            <a:off x="490350" y="459300"/>
            <a:ext cx="8163300" cy="42249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A" type="tx">
  <p:cSld name="TITLE_AND_BODY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81" name="Google Shape;81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">
  <p:cSld name="TITLE_AND_BODY_1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A595"/>
              </a:buClr>
              <a:buSzPts val="3000"/>
              <a:buNone/>
              <a:defRPr>
                <a:solidFill>
                  <a:srgbClr val="23A59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A">
  <p:cSld name="MAIN_POINT">
    <p:bg>
      <p:bgPr>
        <a:solidFill>
          <a:srgbClr val="490F52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3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ExtraBold"/>
              <a:buNone/>
              <a:defRPr sz="4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ExtraBold"/>
              <a:buNone/>
              <a:defRPr sz="4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ExtraBold"/>
              <a:buNone/>
              <a:defRPr sz="4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ExtraBold"/>
              <a:buNone/>
              <a:defRPr sz="4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ExtraBold"/>
              <a:buNone/>
              <a:defRPr sz="4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ExtraBold"/>
              <a:buNone/>
              <a:defRPr sz="4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ExtraBold"/>
              <a:buNone/>
              <a:defRPr sz="4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ExtraBold"/>
              <a:buNone/>
              <a:defRPr sz="4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endParaRPr/>
          </a:p>
        </p:txBody>
      </p:sp>
      <p:sp>
        <p:nvSpPr>
          <p:cNvPr id="88" name="Google Shape;88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9" name="Google Shape;89;p33"/>
          <p:cNvCxnSpPr/>
          <p:nvPr/>
        </p:nvCxnSpPr>
        <p:spPr>
          <a:xfrm>
            <a:off x="601275" y="3657600"/>
            <a:ext cx="6288000" cy="0"/>
          </a:xfrm>
          <a:prstGeom prst="straightConnector1">
            <a:avLst/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B">
  <p:cSld name="MAIN_POINT_1">
    <p:bg>
      <p:bgPr>
        <a:solidFill>
          <a:srgbClr val="23A595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4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ExtraBold"/>
              <a:buNone/>
              <a:defRPr sz="4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ExtraBold"/>
              <a:buNone/>
              <a:defRPr sz="4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ExtraBold"/>
              <a:buNone/>
              <a:defRPr sz="4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ExtraBold"/>
              <a:buNone/>
              <a:defRPr sz="4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ExtraBold"/>
              <a:buNone/>
              <a:defRPr sz="4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ExtraBold"/>
              <a:buNone/>
              <a:defRPr sz="4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ExtraBold"/>
              <a:buNone/>
              <a:defRPr sz="4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ExtraBold"/>
              <a:buNone/>
              <a:defRPr sz="4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endParaRPr/>
          </a:p>
        </p:txBody>
      </p:sp>
      <p:sp>
        <p:nvSpPr>
          <p:cNvPr id="92" name="Google Shape;92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93" name="Google Shape;93;p34"/>
          <p:cNvCxnSpPr/>
          <p:nvPr/>
        </p:nvCxnSpPr>
        <p:spPr>
          <a:xfrm>
            <a:off x="601275" y="3657600"/>
            <a:ext cx="6288000" cy="0"/>
          </a:xfrm>
          <a:prstGeom prst="straightConnector1">
            <a:avLst/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B 1">
  <p:cSld name="MAIN_POINT_1_1">
    <p:bg>
      <p:bgPr>
        <a:solidFill>
          <a:srgbClr val="FFC112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5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800">
                <a:solidFill>
                  <a:srgbClr val="0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Open Sans ExtraBold"/>
              <a:buNone/>
              <a:defRPr sz="4800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Open Sans ExtraBold"/>
              <a:buNone/>
              <a:defRPr sz="4800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Open Sans ExtraBold"/>
              <a:buNone/>
              <a:defRPr sz="4800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Open Sans ExtraBold"/>
              <a:buNone/>
              <a:defRPr sz="4800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Open Sans ExtraBold"/>
              <a:buNone/>
              <a:defRPr sz="4800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Open Sans ExtraBold"/>
              <a:buNone/>
              <a:defRPr sz="4800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Open Sans ExtraBold"/>
              <a:buNone/>
              <a:defRPr sz="4800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Open Sans ExtraBold"/>
              <a:buNone/>
              <a:defRPr sz="4800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endParaRPr/>
          </a:p>
        </p:txBody>
      </p:sp>
      <p:sp>
        <p:nvSpPr>
          <p:cNvPr id="96" name="Google Shape;96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97" name="Google Shape;97;p35"/>
          <p:cNvCxnSpPr/>
          <p:nvPr/>
        </p:nvCxnSpPr>
        <p:spPr>
          <a:xfrm>
            <a:off x="601275" y="3657600"/>
            <a:ext cx="6288000" cy="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B">
  <p:cSld name="SECTION_TITLE_AND_DESCRIPTION_1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6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23A5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0" name="Google Shape;100;p36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1" name="Google Shape;101;p36"/>
          <p:cNvSpPr txBox="1">
            <a:spLocks noGrp="1"/>
          </p:cNvSpPr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102" name="Google Shape;102;p36"/>
          <p:cNvSpPr txBox="1">
            <a:spLocks noGrp="1"/>
          </p:cNvSpPr>
          <p:nvPr>
            <p:ph type="subTitle" idx="1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3" name="Google Shape;103;p36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55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1800"/>
            </a:lvl6pPr>
            <a:lvl7pPr marL="3200400" lvl="6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04" name="Google Shape;104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5" name="Google Shape;105;p36"/>
          <p:cNvSpPr/>
          <p:nvPr/>
        </p:nvSpPr>
        <p:spPr>
          <a:xfrm>
            <a:off x="4484325" y="0"/>
            <a:ext cx="87600" cy="5143500"/>
          </a:xfrm>
          <a:prstGeom prst="rect">
            <a:avLst/>
          </a:prstGeom>
          <a:solidFill>
            <a:srgbClr val="FFC1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ighlight A">
  <p:cSld name="CAPTION_ONLY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/>
          <p:nvPr/>
        </p:nvSpPr>
        <p:spPr>
          <a:xfrm>
            <a:off x="-12600" y="4233725"/>
            <a:ext cx="9169200" cy="909900"/>
          </a:xfrm>
          <a:prstGeom prst="rect">
            <a:avLst/>
          </a:prstGeom>
          <a:solidFill>
            <a:srgbClr val="490F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" name="Google Shape;17;p19"/>
          <p:cNvSpPr txBox="1">
            <a:spLocks noGrp="1"/>
          </p:cNvSpPr>
          <p:nvPr>
            <p:ph type="body" idx="1"/>
          </p:nvPr>
        </p:nvSpPr>
        <p:spPr>
          <a:xfrm>
            <a:off x="1572600" y="438927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ExtraBold"/>
              <a:buNone/>
              <a:defRPr sz="1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A 1">
  <p:cSld name="SECTION_TITLE_AND_DESCRIPTION_2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7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490F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8" name="Google Shape;108;p37"/>
          <p:cNvCxnSpPr/>
          <p:nvPr/>
        </p:nvCxnSpPr>
        <p:spPr>
          <a:xfrm>
            <a:off x="457675" y="44954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9" name="Google Shape;109;p37"/>
          <p:cNvSpPr txBox="1">
            <a:spLocks noGrp="1"/>
          </p:cNvSpPr>
          <p:nvPr>
            <p:ph type="title"/>
          </p:nvPr>
        </p:nvSpPr>
        <p:spPr>
          <a:xfrm>
            <a:off x="367500" y="552650"/>
            <a:ext cx="3837000" cy="19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37"/>
          <p:cNvSpPr txBox="1">
            <a:spLocks noGrp="1"/>
          </p:cNvSpPr>
          <p:nvPr>
            <p:ph type="body" idx="1"/>
          </p:nvPr>
        </p:nvSpPr>
        <p:spPr>
          <a:xfrm>
            <a:off x="495415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55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1800"/>
            </a:lvl6pPr>
            <a:lvl7pPr marL="3200400" lvl="6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11" name="Google Shape;111;p37"/>
          <p:cNvSpPr/>
          <p:nvPr/>
        </p:nvSpPr>
        <p:spPr>
          <a:xfrm>
            <a:off x="4484325" y="0"/>
            <a:ext cx="87600" cy="5143500"/>
          </a:xfrm>
          <a:prstGeom prst="rect">
            <a:avLst/>
          </a:prstGeom>
          <a:solidFill>
            <a:srgbClr val="FFC1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1">
  <p:cSld name="CAPTION_ONLY_2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9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A595"/>
              </a:buClr>
              <a:buSzPts val="1800"/>
              <a:buFont typeface="Open Sans ExtraBold"/>
              <a:buNone/>
              <a:defRPr sz="1800">
                <a:solidFill>
                  <a:srgbClr val="23A595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117" name="Google Shape;117;p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A 1 1">
  <p:cSld name="SECTION_TITLE_AND_DESCRIPTION_2_1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0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23A5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" name="Google Shape;21;p20"/>
          <p:cNvCxnSpPr/>
          <p:nvPr/>
        </p:nvCxnSpPr>
        <p:spPr>
          <a:xfrm>
            <a:off x="457675" y="44954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" name="Google Shape;22;p20"/>
          <p:cNvSpPr txBox="1">
            <a:spLocks noGrp="1"/>
          </p:cNvSpPr>
          <p:nvPr>
            <p:ph type="title"/>
          </p:nvPr>
        </p:nvSpPr>
        <p:spPr>
          <a:xfrm>
            <a:off x="367500" y="552650"/>
            <a:ext cx="3837000" cy="19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20"/>
          <p:cNvSpPr txBox="1">
            <a:spLocks noGrp="1"/>
          </p:cNvSpPr>
          <p:nvPr>
            <p:ph type="body" idx="1"/>
          </p:nvPr>
        </p:nvSpPr>
        <p:spPr>
          <a:xfrm>
            <a:off x="495415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55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1800"/>
            </a:lvl6pPr>
            <a:lvl7pPr marL="3200400" lvl="6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4" name="Google Shape;24;p20"/>
          <p:cNvSpPr/>
          <p:nvPr/>
        </p:nvSpPr>
        <p:spPr>
          <a:xfrm>
            <a:off x="4484400" y="0"/>
            <a:ext cx="87600" cy="5143500"/>
          </a:xfrm>
          <a:prstGeom prst="rect">
            <a:avLst/>
          </a:prstGeom>
          <a:solidFill>
            <a:srgbClr val="FFC1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2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2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28" name="Google Shape;28;p22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22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30" name="Google Shape;30;p22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A 1 1 1">
  <p:cSld name="SECTION_TITLE_AND_DESCRIPTION_2_1_1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3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FC1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" name="Google Shape;36;p23"/>
          <p:cNvCxnSpPr/>
          <p:nvPr/>
        </p:nvCxnSpPr>
        <p:spPr>
          <a:xfrm>
            <a:off x="457675" y="4495400"/>
            <a:ext cx="468300" cy="0"/>
          </a:xfrm>
          <a:prstGeom prst="straightConnector1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7" name="Google Shape;37;p23"/>
          <p:cNvSpPr txBox="1">
            <a:spLocks noGrp="1"/>
          </p:cNvSpPr>
          <p:nvPr>
            <p:ph type="title"/>
          </p:nvPr>
        </p:nvSpPr>
        <p:spPr>
          <a:xfrm>
            <a:off x="367500" y="552650"/>
            <a:ext cx="3837000" cy="19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 sz="38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 sz="38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 sz="38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 sz="38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 sz="38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 sz="38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 sz="38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 sz="38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  <a:defRPr sz="3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23"/>
          <p:cNvSpPr txBox="1">
            <a:spLocks noGrp="1"/>
          </p:cNvSpPr>
          <p:nvPr>
            <p:ph type="body" idx="1"/>
          </p:nvPr>
        </p:nvSpPr>
        <p:spPr>
          <a:xfrm>
            <a:off x="495415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55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1800"/>
            </a:lvl6pPr>
            <a:lvl7pPr marL="3200400" lvl="6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9" name="Google Shape;39;p23"/>
          <p:cNvSpPr/>
          <p:nvPr/>
        </p:nvSpPr>
        <p:spPr>
          <a:xfrm>
            <a:off x="4484400" y="0"/>
            <a:ext cx="87600" cy="5143500"/>
          </a:xfrm>
          <a:prstGeom prst="rect">
            <a:avLst/>
          </a:prstGeom>
          <a:solidFill>
            <a:srgbClr val="23A5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ighlight B 1">
  <p:cSld name="CAPTION_ONLY_1_1_1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4"/>
          <p:cNvSpPr/>
          <p:nvPr/>
        </p:nvSpPr>
        <p:spPr>
          <a:xfrm>
            <a:off x="-12600" y="4233725"/>
            <a:ext cx="9169200" cy="909900"/>
          </a:xfrm>
          <a:prstGeom prst="rect">
            <a:avLst/>
          </a:prstGeom>
          <a:solidFill>
            <a:srgbClr val="FFC11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90F5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" name="Google Shape;42;p24"/>
          <p:cNvSpPr txBox="1">
            <a:spLocks noGrp="1"/>
          </p:cNvSpPr>
          <p:nvPr>
            <p:ph type="body" idx="1"/>
          </p:nvPr>
        </p:nvSpPr>
        <p:spPr>
          <a:xfrm>
            <a:off x="1572600" y="438927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 ExtraBold"/>
              <a:buNone/>
              <a:defRPr sz="1800"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93884" y="4200724"/>
            <a:ext cx="2906926" cy="72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ighlight B">
  <p:cSld name="CAPTION_ONLY_1_1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1"/>
          <p:cNvSpPr/>
          <p:nvPr/>
        </p:nvSpPr>
        <p:spPr>
          <a:xfrm>
            <a:off x="-12600" y="4233725"/>
            <a:ext cx="9169200" cy="909900"/>
          </a:xfrm>
          <a:prstGeom prst="rect">
            <a:avLst/>
          </a:prstGeom>
          <a:solidFill>
            <a:srgbClr val="23A5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90F5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" name="Google Shape;54;p21"/>
          <p:cNvSpPr txBox="1">
            <a:spLocks noGrp="1"/>
          </p:cNvSpPr>
          <p:nvPr>
            <p:ph type="body" idx="1"/>
          </p:nvPr>
        </p:nvSpPr>
        <p:spPr>
          <a:xfrm>
            <a:off x="1572600" y="438927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ExtraBold"/>
              <a:buNone/>
              <a:defRPr sz="1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ame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0F52"/>
              </a:buClr>
              <a:buSzPts val="3000"/>
              <a:buFont typeface="Open Sans ExtraBold"/>
              <a:buNone/>
              <a:defRPr sz="3000" b="0" i="0" u="none" strike="noStrike" cap="none">
                <a:solidFill>
                  <a:srgbClr val="490F5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Open Sans"/>
              <a:buChar char="●"/>
              <a:defRPr sz="16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Open Sans"/>
              <a:buChar char="○"/>
              <a:defRPr sz="16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Open Sans"/>
              <a:buChar char="■"/>
              <a:defRPr sz="16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Open Sans"/>
              <a:buChar char="●"/>
              <a:defRPr sz="16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Open Sans"/>
              <a:buChar char="○"/>
              <a:defRPr sz="16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Open Sans"/>
              <a:buChar char="■"/>
              <a:defRPr sz="16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Open Sans"/>
              <a:buChar char="●"/>
              <a:defRPr sz="16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Open Sans"/>
              <a:buChar char="○"/>
              <a:defRPr sz="16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Open Sans"/>
              <a:buChar char="■"/>
              <a:defRPr sz="16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70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"/>
          <p:cNvSpPr txBox="1">
            <a:spLocks noGrp="1"/>
          </p:cNvSpPr>
          <p:nvPr>
            <p:ph type="ctrTitle"/>
          </p:nvPr>
        </p:nvSpPr>
        <p:spPr>
          <a:xfrm>
            <a:off x="643313" y="841781"/>
            <a:ext cx="7826850" cy="179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Adrenal insufficiency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and adrenal crisis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3" name="Google Shape;123;p1"/>
          <p:cNvSpPr txBox="1">
            <a:spLocks noGrp="1"/>
          </p:cNvSpPr>
          <p:nvPr>
            <p:ph type="subTitle" idx="1"/>
          </p:nvPr>
        </p:nvSpPr>
        <p:spPr>
          <a:xfrm>
            <a:off x="1143000" y="2864822"/>
            <a:ext cx="6858000" cy="124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Training for school employees who volunteer to help students with adrenal insufficiency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2"/>
          <p:cNvSpPr txBox="1">
            <a:spLocks noGrp="1"/>
          </p:cNvSpPr>
          <p:nvPr>
            <p:ph type="title"/>
          </p:nvPr>
        </p:nvSpPr>
        <p:spPr>
          <a:xfrm>
            <a:off x="629850" y="273844"/>
            <a:ext cx="7886700" cy="751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Adrenal crisis: </a:t>
            </a:r>
            <a:r>
              <a:rPr lang="en-US" b="1">
                <a:latin typeface="Open Sans"/>
                <a:ea typeface="Open Sans"/>
                <a:cs typeface="Open Sans"/>
                <a:sym typeface="Open Sans"/>
              </a:rPr>
              <a:t>injectable dose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6" name="Google Shape;186;p12"/>
          <p:cNvSpPr txBox="1">
            <a:spLocks noGrp="1"/>
          </p:cNvSpPr>
          <p:nvPr>
            <p:ph type="body" idx="1"/>
          </p:nvPr>
        </p:nvSpPr>
        <p:spPr>
          <a:xfrm>
            <a:off x="629850" y="978785"/>
            <a:ext cx="3868425" cy="453600"/>
          </a:xfrm>
          <a:prstGeom prst="rect">
            <a:avLst/>
          </a:prstGeom>
          <a:solidFill>
            <a:srgbClr val="FFC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34275" rIns="68550" bIns="3427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</a:pPr>
            <a:r>
              <a:rPr lang="en-U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If you see this: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7" name="Google Shape;187;p12"/>
          <p:cNvSpPr txBox="1">
            <a:spLocks noGrp="1"/>
          </p:cNvSpPr>
          <p:nvPr>
            <p:ph type="body" idx="2"/>
          </p:nvPr>
        </p:nvSpPr>
        <p:spPr>
          <a:xfrm>
            <a:off x="629850" y="1432388"/>
            <a:ext cx="3868425" cy="322447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34275" rIns="68550" bIns="34275" anchor="t" anchorCtr="0">
            <a:normAutofit/>
          </a:bodyPr>
          <a:lstStyle/>
          <a:p>
            <a:pPr marL="328613" lvl="0" indent="-27940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SzPts val="2300"/>
              <a:buFont typeface="Arial"/>
              <a:buChar char="•"/>
            </a:pPr>
            <a:r>
              <a:rPr lang="en-US" sz="1700">
                <a:latin typeface="Open Sans Light"/>
                <a:ea typeface="Open Sans Light"/>
                <a:cs typeface="Open Sans Light"/>
                <a:sym typeface="Open Sans Light"/>
              </a:rPr>
              <a:t>Unconscious</a:t>
            </a:r>
            <a:endParaRPr sz="17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328613" lvl="0" indent="-27940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SzPts val="2300"/>
              <a:buFont typeface="Arial"/>
              <a:buChar char="•"/>
            </a:pPr>
            <a:r>
              <a:rPr lang="en-US" sz="1700">
                <a:latin typeface="Open Sans Light"/>
                <a:ea typeface="Open Sans Light"/>
                <a:cs typeface="Open Sans Light"/>
                <a:sym typeface="Open Sans Light"/>
              </a:rPr>
              <a:t>Vomiting more than once </a:t>
            </a:r>
            <a:endParaRPr sz="17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328613" lvl="0" indent="-27940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SzPts val="2300"/>
              <a:buFont typeface="Arial"/>
              <a:buChar char="•"/>
            </a:pPr>
            <a:r>
              <a:rPr lang="en-US" sz="1700">
                <a:latin typeface="Open Sans Light"/>
                <a:ea typeface="Open Sans Light"/>
                <a:cs typeface="Open Sans Light"/>
                <a:sym typeface="Open Sans Light"/>
              </a:rPr>
              <a:t>Diarrhea, dehydration, or low blood pressure</a:t>
            </a:r>
            <a:endParaRPr sz="17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328613" lvl="0" indent="-27940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SzPts val="2300"/>
              <a:buFont typeface="Arial"/>
              <a:buChar char="•"/>
            </a:pPr>
            <a:r>
              <a:rPr lang="en-US" sz="1700">
                <a:latin typeface="Open Sans Light"/>
                <a:ea typeface="Open Sans Light"/>
                <a:cs typeface="Open Sans Light"/>
                <a:sym typeface="Open Sans Light"/>
              </a:rPr>
              <a:t>Severe pain in the lower back, abdomen, or legs</a:t>
            </a:r>
            <a:endParaRPr sz="17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328613" lvl="0" indent="-27940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SzPts val="2300"/>
              <a:buFont typeface="Arial"/>
              <a:buChar char="•"/>
            </a:pPr>
            <a:r>
              <a:rPr lang="en-US" sz="1700">
                <a:latin typeface="Open Sans Light"/>
                <a:ea typeface="Open Sans Light"/>
                <a:cs typeface="Open Sans Light"/>
                <a:sym typeface="Open Sans Light"/>
              </a:rPr>
              <a:t>Altered mental status (excessively weak or tired, disoriented, confused, or slurred speech)</a:t>
            </a:r>
            <a:endParaRPr sz="150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88" name="Google Shape;188;p12"/>
          <p:cNvSpPr txBox="1">
            <a:spLocks noGrp="1"/>
          </p:cNvSpPr>
          <p:nvPr>
            <p:ph type="body" idx="3"/>
          </p:nvPr>
        </p:nvSpPr>
        <p:spPr>
          <a:xfrm>
            <a:off x="4629150" y="978785"/>
            <a:ext cx="3887325" cy="453600"/>
          </a:xfrm>
          <a:prstGeom prst="rect">
            <a:avLst/>
          </a:prstGeom>
          <a:solidFill>
            <a:srgbClr val="FFC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34275" rIns="68550" bIns="3427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</a:pPr>
            <a:r>
              <a:rPr lang="en-U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Do this: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9" name="Google Shape;189;p12"/>
          <p:cNvSpPr txBox="1">
            <a:spLocks noGrp="1"/>
          </p:cNvSpPr>
          <p:nvPr>
            <p:ph type="body" idx="4"/>
          </p:nvPr>
        </p:nvSpPr>
        <p:spPr>
          <a:xfrm>
            <a:off x="4626825" y="1432388"/>
            <a:ext cx="3887325" cy="322447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171450" lvl="0" indent="-137478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US" sz="1700">
                <a:latin typeface="Open Sans Light"/>
                <a:ea typeface="Open Sans Light"/>
                <a:cs typeface="Open Sans Light"/>
                <a:sym typeface="Open Sans Light"/>
              </a:rPr>
              <a:t>Call 911 and notify the parent. </a:t>
            </a:r>
            <a:endParaRPr sz="1500"/>
          </a:p>
          <a:p>
            <a:pPr marL="171450" lvl="0" indent="-137478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US" sz="1700">
                <a:latin typeface="Open Sans Light"/>
                <a:ea typeface="Open Sans Light"/>
                <a:cs typeface="Open Sans Light"/>
                <a:sym typeface="Open Sans Light"/>
              </a:rPr>
              <a:t>Locate medication.</a:t>
            </a:r>
            <a:endParaRPr sz="1500"/>
          </a:p>
          <a:p>
            <a:pPr marL="171450" lvl="0" indent="-137478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US" sz="1700">
                <a:latin typeface="Open Sans Light"/>
                <a:ea typeface="Open Sans Light"/>
                <a:cs typeface="Open Sans Light"/>
                <a:sym typeface="Open Sans Light"/>
              </a:rPr>
              <a:t>Have student lie down and turn on their side.</a:t>
            </a:r>
            <a:endParaRPr sz="1500"/>
          </a:p>
          <a:p>
            <a:pPr marL="171450" lvl="0" indent="-137478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US" sz="1700">
                <a:latin typeface="Open Sans Light"/>
                <a:ea typeface="Open Sans Light"/>
                <a:cs typeface="Open Sans Light"/>
                <a:sym typeface="Open Sans Light"/>
              </a:rPr>
              <a:t>Inject medication intramuscularly into thigh muscle (trained staff only).</a:t>
            </a:r>
            <a:endParaRPr sz="1500"/>
          </a:p>
          <a:p>
            <a:pPr marL="171450" lvl="0" indent="-137478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US" sz="1700">
                <a:latin typeface="Open Sans Light"/>
                <a:ea typeface="Open Sans Light"/>
                <a:cs typeface="Open Sans Light"/>
                <a:sym typeface="Open Sans Light"/>
              </a:rPr>
              <a:t>Stay with the student and monitor their breathing and consciousness.</a:t>
            </a:r>
            <a:endParaRPr sz="1500"/>
          </a:p>
          <a:p>
            <a:pPr marL="171450" lvl="0" indent="-137478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US" sz="1700">
                <a:latin typeface="Open Sans Light"/>
                <a:ea typeface="Open Sans Light"/>
                <a:cs typeface="Open Sans Light"/>
                <a:sym typeface="Open Sans Light"/>
              </a:rPr>
              <a:t>Give emergency instruction from healthcare provider to paramedics.</a:t>
            </a:r>
            <a:endParaRPr sz="1500"/>
          </a:p>
          <a:p>
            <a:pPr marL="171450" lvl="0" indent="-137478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-US" sz="1700">
                <a:latin typeface="Open Sans Light"/>
                <a:ea typeface="Open Sans Light"/>
                <a:cs typeface="Open Sans Light"/>
                <a:sym typeface="Open Sans Light"/>
              </a:rPr>
              <a:t>Complete required documentation.</a:t>
            </a:r>
            <a:endParaRPr sz="170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Instructions for administering </a:t>
            </a:r>
            <a:r>
              <a:rPr lang="en-US" b="1">
                <a:latin typeface="Open Sans"/>
                <a:ea typeface="Open Sans"/>
                <a:cs typeface="Open Sans"/>
                <a:sym typeface="Open Sans"/>
              </a:rPr>
              <a:t>adrenal crisis</a:t>
            </a: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 injection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5" name="Google Shape;195;p13"/>
          <p:cNvSpPr txBox="1">
            <a:spLocks noGrp="1"/>
          </p:cNvSpPr>
          <p:nvPr>
            <p:ph type="body" idx="1"/>
          </p:nvPr>
        </p:nvSpPr>
        <p:spPr>
          <a:xfrm>
            <a:off x="269231" y="1626788"/>
            <a:ext cx="5579325" cy="32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rmAutofit/>
          </a:bodyPr>
          <a:lstStyle/>
          <a:p>
            <a:pPr marL="457200" marR="337527" lvl="0" indent="-323850" algn="l" rtl="0">
              <a:lnSpc>
                <a:spcPct val="101625"/>
              </a:lnSpc>
              <a:spcBef>
                <a:spcPts val="0"/>
              </a:spcBef>
              <a:spcAft>
                <a:spcPts val="0"/>
              </a:spcAft>
              <a:buSzPts val="1500"/>
              <a:buFont typeface="Open Sans Light"/>
              <a:buAutoNum type="arabicPeriod"/>
            </a:pPr>
            <a:r>
              <a:rPr lang="en-US" sz="1500" dirty="0">
                <a:latin typeface="Open Sans Light"/>
                <a:ea typeface="Open Sans Light"/>
                <a:cs typeface="Open Sans Light"/>
                <a:sym typeface="Open Sans Light"/>
              </a:rPr>
              <a:t>Gather emergency adrenal crisis injection kit  containing prescribed medication, syringe, and  alcohol wipes. </a:t>
            </a:r>
          </a:p>
          <a:p>
            <a:pPr marL="457200" marR="337527" lvl="0" indent="-323850" algn="l" rtl="0">
              <a:lnSpc>
                <a:spcPct val="101625"/>
              </a:lnSpc>
              <a:spcBef>
                <a:spcPts val="0"/>
              </a:spcBef>
              <a:spcAft>
                <a:spcPts val="0"/>
              </a:spcAft>
              <a:buSzPts val="1500"/>
              <a:buFont typeface="Open Sans Light"/>
              <a:buAutoNum type="arabicPeriod"/>
            </a:pPr>
            <a:endParaRPr sz="1500" dirty="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Open Sans Light"/>
              <a:buAutoNum type="arabicPeriod"/>
            </a:pPr>
            <a:r>
              <a:rPr lang="en-US" sz="1500" dirty="0">
                <a:latin typeface="Open Sans Light"/>
                <a:ea typeface="Open Sans Light"/>
                <a:cs typeface="Open Sans Light"/>
                <a:sym typeface="Open Sans Light"/>
              </a:rPr>
              <a:t>Wash your hands and put on gloves. Read the label and check the expiration date.</a:t>
            </a:r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Open Sans Light"/>
              <a:buAutoNum type="arabicPeriod"/>
            </a:pPr>
            <a:endParaRPr sz="1500" dirty="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Open Sans Light"/>
              <a:buAutoNum type="arabicPeriod"/>
            </a:pPr>
            <a:r>
              <a:rPr lang="en-US" sz="1500" dirty="0">
                <a:latin typeface="Open Sans Light"/>
                <a:ea typeface="Open Sans Light"/>
                <a:cs typeface="Open Sans Light"/>
                <a:sym typeface="Open Sans Light"/>
              </a:rPr>
              <a:t>Press firmly down on the yellow top to force the rubber stopper into the vial releasing the solution. </a:t>
            </a:r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Open Sans Light"/>
              <a:buAutoNum type="arabicPeriod"/>
            </a:pPr>
            <a:endParaRPr sz="1500" dirty="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Open Sans Light"/>
              <a:buAutoNum type="arabicPeriod"/>
            </a:pPr>
            <a:r>
              <a:rPr lang="en-US" sz="1500" dirty="0">
                <a:latin typeface="Open Sans Light"/>
                <a:ea typeface="Open Sans Light"/>
                <a:cs typeface="Open Sans Light"/>
                <a:sym typeface="Open Sans Light"/>
              </a:rPr>
              <a:t>Gently mix the solution by turning the vial upside down several times (do not shake).</a:t>
            </a:r>
            <a:endParaRPr sz="1500" dirty="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196" name="Google Shape;196;p13"/>
          <p:cNvPicPr preferRelativeResize="0"/>
          <p:nvPr/>
        </p:nvPicPr>
        <p:blipFill rotWithShape="1">
          <a:blip r:embed="rId3">
            <a:alphaModFix/>
          </a:blip>
          <a:srcRect r="12624"/>
          <a:stretch/>
        </p:blipFill>
        <p:spPr>
          <a:xfrm>
            <a:off x="7131246" y="2882401"/>
            <a:ext cx="1896430" cy="1177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3"/>
          <p:cNvPicPr preferRelativeResize="0"/>
          <p:nvPr/>
        </p:nvPicPr>
        <p:blipFill rotWithShape="1">
          <a:blip r:embed="rId4">
            <a:alphaModFix/>
          </a:blip>
          <a:srcRect r="2531"/>
          <a:stretch/>
        </p:blipFill>
        <p:spPr>
          <a:xfrm>
            <a:off x="6856539" y="1279538"/>
            <a:ext cx="1961194" cy="1177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3"/>
          <p:cNvPicPr preferRelativeResize="0"/>
          <p:nvPr/>
        </p:nvPicPr>
        <p:blipFill rotWithShape="1">
          <a:blip r:embed="rId5">
            <a:alphaModFix/>
          </a:blip>
          <a:srcRect l="23256" r="26230"/>
          <a:stretch/>
        </p:blipFill>
        <p:spPr>
          <a:xfrm>
            <a:off x="6018517" y="2289018"/>
            <a:ext cx="503276" cy="994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96010" y="4059573"/>
            <a:ext cx="1764506" cy="9358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4"/>
          <p:cNvSpPr txBox="1">
            <a:spLocks noGrp="1"/>
          </p:cNvSpPr>
          <p:nvPr>
            <p:ph type="body" idx="1"/>
          </p:nvPr>
        </p:nvSpPr>
        <p:spPr>
          <a:xfrm>
            <a:off x="258038" y="499856"/>
            <a:ext cx="5320800" cy="3455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rmAutofit fontScale="25000" lnSpcReduction="20000"/>
          </a:bodyPr>
          <a:lstStyle/>
          <a:p>
            <a:pPr marL="385763" lvl="0" indent="-25241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385763" lvl="0" indent="-252413" algn="l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SzPts val="2800"/>
              <a:buNone/>
            </a:pPr>
            <a:endParaRPr sz="1800" dirty="0"/>
          </a:p>
          <a:p>
            <a:pPr marL="139700" lvl="0" indent="0" algn="l" rtl="0">
              <a:lnSpc>
                <a:spcPts val="2200"/>
              </a:lnSpc>
              <a:spcBef>
                <a:spcPts val="750"/>
              </a:spcBef>
              <a:spcAft>
                <a:spcPts val="0"/>
              </a:spcAft>
              <a:buSzPts val="1400"/>
              <a:buNone/>
            </a:pPr>
            <a:r>
              <a:rPr lang="en-US" sz="64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8"/>
                  </a:ext>
                </a:extLst>
              </a:rPr>
              <a:t>5.  Remove the plastic tab covering the rubber stopper.</a:t>
            </a:r>
          </a:p>
          <a:p>
            <a:pPr marL="482600" lvl="0" algn="l" rtl="0">
              <a:lnSpc>
                <a:spcPts val="2200"/>
              </a:lnSpc>
              <a:spcBef>
                <a:spcPts val="750"/>
              </a:spcBef>
              <a:spcAft>
                <a:spcPts val="0"/>
              </a:spcAft>
              <a:buSzPts val="1400"/>
              <a:buFont typeface="+mj-lt"/>
              <a:buAutoNum type="arabicPeriod" startAt="5"/>
            </a:pPr>
            <a:endParaRPr sz="6400" dirty="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  <a:extLst>
                <a:ext uri="http://customooxmlschemas.google.com/">
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9"/>
                </a:ext>
              </a:extLst>
            </a:endParaRPr>
          </a:p>
          <a:p>
            <a:pPr marL="139700" lvl="0" indent="0" algn="l" rtl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64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0"/>
                  </a:ext>
                </a:extLst>
              </a:rPr>
              <a:t>6.  </a:t>
            </a:r>
            <a:r>
              <a:rPr lang="en-US" sz="64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2"/>
                  </a:ext>
                </a:extLst>
              </a:rPr>
              <a:t>Clean the rubber top with an alcohol wipe.</a:t>
            </a:r>
          </a:p>
          <a:p>
            <a:pPr marL="457200" lvl="0" indent="-317500" algn="l" rtl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Light"/>
              <a:buAutoNum type="arabicPeriod" startAt="5"/>
            </a:pPr>
            <a:endParaRPr sz="6400" dirty="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  <a:extLst>
                <a:ext uri="http://customooxmlschemas.google.com/">
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3"/>
                </a:ext>
              </a:extLst>
            </a:endParaRPr>
          </a:p>
          <a:p>
            <a:pPr marL="139700" lvl="0" indent="0" algn="l" rtl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64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4"/>
                  </a:ext>
                </a:extLst>
              </a:rPr>
              <a:t>7.  Place the vial on a firm surface and insert the needle </a:t>
            </a:r>
            <a:br>
              <a:rPr lang="en-US" sz="64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4"/>
                  </a:ext>
                </a:extLst>
              </a:rPr>
            </a:br>
            <a:r>
              <a:rPr lang="en-US" sz="64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4"/>
                  </a:ext>
                </a:extLst>
              </a:rPr>
              <a:t>      into the rubber stopper.</a:t>
            </a:r>
          </a:p>
          <a:p>
            <a:pPr marL="457200" lvl="0" indent="-317500" algn="l" rtl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Light"/>
              <a:buAutoNum type="arabicPeriod" startAt="5"/>
            </a:pPr>
            <a:endParaRPr sz="6400" dirty="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  <a:extLst>
                <a:ext uri="http://customooxmlschemas.google.com/">
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5"/>
                </a:ext>
              </a:extLst>
            </a:endParaRPr>
          </a:p>
          <a:p>
            <a:pPr marL="139700" lvl="0" indent="0" algn="l" rtl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64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6"/>
                  </a:ext>
                </a:extLst>
              </a:rPr>
              <a:t>8.  With the syringe in the vial, turn the bottle upside </a:t>
            </a:r>
            <a:br>
              <a:rPr lang="en-US" sz="64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6"/>
                  </a:ext>
                </a:extLst>
              </a:rPr>
            </a:br>
            <a:r>
              <a:rPr lang="en-US" sz="64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6"/>
                  </a:ext>
                </a:extLst>
              </a:rPr>
              <a:t>     down and pull back on the plunger of the syringe to </a:t>
            </a:r>
            <a:br>
              <a:rPr lang="en-US" sz="64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6"/>
                  </a:ext>
                </a:extLst>
              </a:rPr>
            </a:br>
            <a:r>
              <a:rPr lang="en-US" sz="64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6"/>
                  </a:ext>
                </a:extLst>
              </a:rPr>
              <a:t>     withdraw the correct </a:t>
            </a:r>
            <a:r>
              <a:rPr lang="en-US" sz="64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7"/>
                  </a:ext>
                </a:extLst>
              </a:rPr>
              <a:t>dose</a:t>
            </a:r>
            <a:r>
              <a:rPr lang="en-US" sz="6400" dirty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8"/>
                  </a:ext>
                </a:extLst>
              </a:rPr>
              <a:t>.</a:t>
            </a:r>
            <a:endParaRPr sz="6400" dirty="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205" name="Google Shape;205;p14"/>
          <p:cNvPicPr preferRelativeResize="0"/>
          <p:nvPr/>
        </p:nvPicPr>
        <p:blipFill rotWithShape="1">
          <a:blip r:embed="rId3">
            <a:alphaModFix/>
          </a:blip>
          <a:srcRect t="16044"/>
          <a:stretch/>
        </p:blipFill>
        <p:spPr>
          <a:xfrm>
            <a:off x="6570301" y="172618"/>
            <a:ext cx="1100156" cy="1455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14"/>
          <p:cNvPicPr preferRelativeResize="0"/>
          <p:nvPr/>
        </p:nvPicPr>
        <p:blipFill rotWithShape="1">
          <a:blip r:embed="rId4">
            <a:alphaModFix/>
          </a:blip>
          <a:srcRect l="12088" t="3267" r="16370" b="14937"/>
          <a:stretch/>
        </p:blipFill>
        <p:spPr>
          <a:xfrm>
            <a:off x="7982532" y="2810100"/>
            <a:ext cx="937388" cy="2013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51862" y="1557000"/>
            <a:ext cx="1592138" cy="937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39469" y="2494313"/>
            <a:ext cx="1243013" cy="111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5"/>
          <p:cNvSpPr txBox="1">
            <a:spLocks noGrp="1"/>
          </p:cNvSpPr>
          <p:nvPr>
            <p:ph type="body" idx="1"/>
          </p:nvPr>
        </p:nvSpPr>
        <p:spPr>
          <a:xfrm>
            <a:off x="293513" y="644981"/>
            <a:ext cx="5090175" cy="415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500" dirty="0">
                <a:latin typeface="Open Sans Light"/>
                <a:ea typeface="Open Sans Light"/>
                <a:cs typeface="Open Sans Light"/>
                <a:sym typeface="Open Sans Light"/>
              </a:rPr>
              <a:t>9. Flick out any air bubbles and expel any excess air.  </a:t>
            </a:r>
            <a:br>
              <a:rPr lang="en-US" sz="1500" dirty="0">
                <a:latin typeface="Open Sans Light"/>
                <a:ea typeface="Open Sans Light"/>
                <a:cs typeface="Open Sans Light"/>
                <a:sym typeface="Open Sans Light"/>
              </a:rPr>
            </a:br>
            <a:r>
              <a:rPr lang="en-US" sz="1500" dirty="0">
                <a:latin typeface="Open Sans Light"/>
                <a:ea typeface="Open Sans Light"/>
                <a:cs typeface="Open Sans Light"/>
                <a:sym typeface="Open Sans Light"/>
              </a:rPr>
              <a:t>    Remove syringe from vial.</a:t>
            </a:r>
            <a:endParaRPr sz="1500" dirty="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385763" lvl="0" indent="-252413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2800"/>
              <a:buNone/>
            </a:pPr>
            <a:endParaRPr sz="1500" dirty="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en-US" sz="1500" dirty="0">
                <a:latin typeface="Open Sans Light"/>
                <a:ea typeface="Open Sans Light"/>
                <a:cs typeface="Open Sans Light"/>
                <a:sym typeface="Open Sans Light"/>
              </a:rPr>
              <a:t>10. Select the site. Injection should go into the outside of </a:t>
            </a:r>
            <a:br>
              <a:rPr lang="en-US" sz="1500" dirty="0">
                <a:latin typeface="Open Sans Light"/>
                <a:ea typeface="Open Sans Light"/>
                <a:cs typeface="Open Sans Light"/>
                <a:sym typeface="Open Sans Light"/>
              </a:rPr>
            </a:br>
            <a:r>
              <a:rPr lang="en-US" sz="1500" dirty="0">
                <a:latin typeface="Open Sans Light"/>
                <a:ea typeface="Open Sans Light"/>
                <a:cs typeface="Open Sans Light"/>
                <a:sym typeface="Open Sans Light"/>
              </a:rPr>
              <a:t>       the mid-thigh. Clean the skin surface with an alcohol </a:t>
            </a:r>
            <a:br>
              <a:rPr lang="en-US" sz="1500" dirty="0">
                <a:latin typeface="Open Sans Light"/>
                <a:ea typeface="Open Sans Light"/>
                <a:cs typeface="Open Sans Light"/>
                <a:sym typeface="Open Sans Light"/>
              </a:rPr>
            </a:br>
            <a:r>
              <a:rPr lang="en-US" sz="1500" dirty="0">
                <a:latin typeface="Open Sans Light"/>
                <a:ea typeface="Open Sans Light"/>
                <a:cs typeface="Open Sans Light"/>
                <a:sym typeface="Open Sans Light"/>
              </a:rPr>
              <a:t>       wipe. Inject needle into leg muscle at a 90-degree  </a:t>
            </a:r>
            <a:br>
              <a:rPr lang="en-US" sz="1500" dirty="0">
                <a:latin typeface="Open Sans Light"/>
                <a:ea typeface="Open Sans Light"/>
                <a:cs typeface="Open Sans Light"/>
                <a:sym typeface="Open Sans Light"/>
              </a:rPr>
            </a:br>
            <a:r>
              <a:rPr lang="en-US" sz="1500" dirty="0">
                <a:latin typeface="Open Sans Light"/>
                <a:ea typeface="Open Sans Light"/>
                <a:cs typeface="Open Sans Light"/>
                <a:sym typeface="Open Sans Light"/>
              </a:rPr>
              <a:t>       angle into bare skin. Push the plunger until the dose </a:t>
            </a:r>
            <a:br>
              <a:rPr lang="en-US" sz="1500" dirty="0">
                <a:latin typeface="Open Sans Light"/>
                <a:ea typeface="Open Sans Light"/>
                <a:cs typeface="Open Sans Light"/>
                <a:sym typeface="Open Sans Light"/>
              </a:rPr>
            </a:br>
            <a:r>
              <a:rPr lang="en-US" sz="1500" dirty="0">
                <a:latin typeface="Open Sans Light"/>
                <a:ea typeface="Open Sans Light"/>
                <a:cs typeface="Open Sans Light"/>
                <a:sym typeface="Open Sans Light"/>
              </a:rPr>
              <a:t>       is fully injected.</a:t>
            </a:r>
            <a:endParaRPr sz="1500" dirty="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385763" lvl="0" indent="-252413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2800"/>
              <a:buNone/>
            </a:pPr>
            <a:endParaRPr sz="1500" dirty="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en-US" sz="1500" dirty="0">
                <a:latin typeface="Open Sans Light"/>
                <a:ea typeface="Open Sans Light"/>
                <a:cs typeface="Open Sans Light"/>
                <a:sym typeface="Open Sans Light"/>
              </a:rPr>
              <a:t>11. Remove needle and place in sharps container. Press a </a:t>
            </a:r>
            <a:br>
              <a:rPr lang="en-US" sz="1500" dirty="0">
                <a:latin typeface="Open Sans Light"/>
                <a:ea typeface="Open Sans Light"/>
                <a:cs typeface="Open Sans Light"/>
                <a:sym typeface="Open Sans Light"/>
              </a:rPr>
            </a:br>
            <a:r>
              <a:rPr lang="en-US" sz="1500" dirty="0">
                <a:latin typeface="Open Sans Light"/>
                <a:ea typeface="Open Sans Light"/>
                <a:cs typeface="Open Sans Light"/>
                <a:sym typeface="Open Sans Light"/>
              </a:rPr>
              <a:t>      cotton ball firmly over the site for a few seconds.</a:t>
            </a:r>
          </a:p>
          <a:p>
            <a:pPr marL="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endParaRPr lang="en-US" sz="1500" dirty="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en-US" sz="1500" dirty="0">
                <a:latin typeface="Open Sans Light"/>
                <a:ea typeface="Open Sans Light"/>
                <a:cs typeface="Open Sans Light"/>
                <a:sym typeface="Open Sans Light"/>
              </a:rPr>
              <a:t>12. If the student is unconscious, place them on their </a:t>
            </a:r>
            <a:br>
              <a:rPr lang="en-US" sz="1500" dirty="0">
                <a:latin typeface="Open Sans Light"/>
                <a:ea typeface="Open Sans Light"/>
                <a:cs typeface="Open Sans Light"/>
                <a:sym typeface="Open Sans Light"/>
              </a:rPr>
            </a:br>
            <a:r>
              <a:rPr lang="en-US" sz="1500" dirty="0">
                <a:latin typeface="Open Sans Light"/>
                <a:ea typeface="Open Sans Light"/>
                <a:cs typeface="Open Sans Light"/>
                <a:sym typeface="Open Sans Light"/>
              </a:rPr>
              <a:t>      side. Stay with the student and continue to observe. </a:t>
            </a:r>
            <a:br>
              <a:rPr lang="en-US" sz="1500" dirty="0">
                <a:latin typeface="Open Sans Light"/>
                <a:ea typeface="Open Sans Light"/>
                <a:cs typeface="Open Sans Light"/>
                <a:sym typeface="Open Sans Light"/>
              </a:rPr>
            </a:br>
            <a:r>
              <a:rPr lang="en-US" sz="1500" dirty="0">
                <a:latin typeface="Open Sans Light"/>
                <a:ea typeface="Open Sans Light"/>
                <a:cs typeface="Open Sans Light"/>
                <a:sym typeface="Open Sans Light"/>
              </a:rPr>
              <a:t>      The injection will work quickly.</a:t>
            </a:r>
            <a:endParaRPr sz="1500" dirty="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endParaRPr sz="1500" dirty="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214" name="Google Shape;214;p15" descr="Person applying injection in the thigh or leg Stock Vector | Adobe Stoc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03910" y="1439024"/>
            <a:ext cx="2009381" cy="200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37791" y="3176437"/>
            <a:ext cx="1643063" cy="1414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E025E8-DCBD-4C86-B2CC-FD4A09CF3B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7791" y="296548"/>
            <a:ext cx="1444358" cy="136870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2CE5F48-6F83-2758-F92A-094B2FF846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When help arrives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AAF006-53D3-258F-ADF1-824722041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375" y="1650634"/>
            <a:ext cx="3029373" cy="15146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AFCCC2E-6484-AC56-4F3B-341442C4FC20}"/>
              </a:ext>
            </a:extLst>
          </p:cNvPr>
          <p:cNvSpPr txBox="1"/>
          <p:nvPr/>
        </p:nvSpPr>
        <p:spPr>
          <a:xfrm>
            <a:off x="4197928" y="1009934"/>
            <a:ext cx="409969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Tell emergency personnel what actions you took and give them the used medication vial and emergency instruction, if provided by parents.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Complete documentation</a:t>
            </a:r>
          </a:p>
        </p:txBody>
      </p:sp>
    </p:spTree>
    <p:extLst>
      <p:ext uri="{BB962C8B-B14F-4D97-AF65-F5344CB8AC3E}">
        <p14:creationId xmlns:p14="http://schemas.microsoft.com/office/powerpoint/2010/main" val="24176542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6"/>
          <p:cNvSpPr txBox="1"/>
          <p:nvPr/>
        </p:nvSpPr>
        <p:spPr>
          <a:xfrm>
            <a:off x="745200" y="903560"/>
            <a:ext cx="7886700" cy="31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671474"/>
                </a:solidFill>
                <a:latin typeface="Open Sans"/>
                <a:ea typeface="Open Sans"/>
                <a:cs typeface="Open Sans"/>
                <a:sym typeface="Open Sans"/>
              </a:rPr>
              <a:t>Thank you for viewing this training and volunteering to help students who have adrenal insufficiency.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"/>
          <p:cNvSpPr txBox="1">
            <a:spLocks noGrp="1"/>
          </p:cNvSpPr>
          <p:nvPr>
            <p:ph type="body" idx="1"/>
          </p:nvPr>
        </p:nvSpPr>
        <p:spPr>
          <a:xfrm>
            <a:off x="1572600" y="438927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ExtraBold"/>
              <a:buNone/>
            </a:pPr>
            <a:r>
              <a:rPr lang="en-US" sz="2400" b="1">
                <a:latin typeface="Open Sans"/>
                <a:ea typeface="Open Sans"/>
                <a:cs typeface="Open Sans"/>
                <a:sym typeface="Open Sans"/>
              </a:rPr>
              <a:t>Utah Code 53G-9-507 (July 1, 2024)</a:t>
            </a:r>
            <a:endParaRPr sz="2400" b="1"/>
          </a:p>
        </p:txBody>
      </p:sp>
      <p:sp>
        <p:nvSpPr>
          <p:cNvPr id="129" name="Google Shape;129;p2"/>
          <p:cNvSpPr txBox="1"/>
          <p:nvPr/>
        </p:nvSpPr>
        <p:spPr>
          <a:xfrm>
            <a:off x="436418" y="801806"/>
            <a:ext cx="8271164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200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Open Sans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Allows certain school employees to volunteer and administer certain adrenal insufficiency medication at a public school. </a:t>
            </a:r>
            <a:endParaRPr sz="2000" b="0" i="0" u="none" strike="noStrike" cap="none" dirty="0">
              <a:solidFill>
                <a:srgbClr val="000000"/>
              </a:solidFill>
              <a:latin typeface="Open Sans" pitchFamily="2" charset="0"/>
              <a:ea typeface="Open Sans" pitchFamily="2" charset="0"/>
              <a:cs typeface="Open Sans" pitchFamily="2" charset="0"/>
              <a:sym typeface="Arial"/>
            </a:endParaRPr>
          </a:p>
          <a:p>
            <a:pPr marL="5207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Char char="•"/>
            </a:pPr>
            <a:endParaRPr sz="2000" b="0" i="0" u="none" strike="noStrike" cap="none" dirty="0">
              <a:solidFill>
                <a:srgbClr val="000000"/>
              </a:solidFill>
              <a:latin typeface="Open Sans" pitchFamily="2" charset="0"/>
              <a:ea typeface="Open Sans" pitchFamily="2" charset="0"/>
              <a:cs typeface="Open Sans" pitchFamily="2" charset="0"/>
              <a:sym typeface="Open San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2000" dirty="0">
                <a:latin typeface="Open Sans" pitchFamily="2" charset="0"/>
                <a:ea typeface="Open Sans" pitchFamily="2" charset="0"/>
                <a:cs typeface="Open Sans" pitchFamily="2" charset="0"/>
                <a:sym typeface="Open Sans"/>
              </a:rPr>
              <a:t> 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Open Sans"/>
              </a:rPr>
              <a:t>Requires the Utah Department of Health and Human Services to create training for trained school employee volunteers</a:t>
            </a:r>
            <a:endParaRPr sz="2000" b="0" i="0" u="none" strike="noStrike" cap="none" dirty="0">
              <a:solidFill>
                <a:srgbClr val="000000"/>
              </a:solidFill>
              <a:latin typeface="Open Sans" pitchFamily="2" charset="0"/>
              <a:ea typeface="Open Sans" pitchFamily="2" charset="0"/>
              <a:cs typeface="Open Sans" pitchFamily="2" charset="0"/>
              <a:sym typeface="Arial"/>
            </a:endParaRPr>
          </a:p>
          <a:p>
            <a:pPr marL="469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</a:pPr>
            <a:endParaRPr sz="2000" b="0" i="0" u="none" strike="noStrike" cap="none" dirty="0">
              <a:solidFill>
                <a:srgbClr val="000000"/>
              </a:solidFill>
              <a:latin typeface="Open Sans" pitchFamily="2" charset="0"/>
              <a:ea typeface="Open Sans" pitchFamily="2" charset="0"/>
              <a:cs typeface="Open Sans" pitchFamily="2" charset="0"/>
              <a:sym typeface="Open San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2000" dirty="0">
                <a:latin typeface="Open Sans" pitchFamily="2" charset="0"/>
                <a:ea typeface="Open Sans" pitchFamily="2" charset="0"/>
                <a:cs typeface="Open Sans" pitchFamily="2" charset="0"/>
                <a:sym typeface="Open Sans"/>
              </a:rPr>
              <a:t> 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Open Sans" pitchFamily="2" charset="0"/>
                <a:ea typeface="Open Sans" pitchFamily="2" charset="0"/>
                <a:cs typeface="Open Sans" pitchFamily="2" charset="0"/>
                <a:sym typeface="Open Sans"/>
              </a:rPr>
              <a:t>Provides liability protection for volunteers when certain adrenal insufficiency medication is administered.</a:t>
            </a:r>
            <a:endParaRPr sz="2000" b="0" i="0" u="none" strike="noStrike" cap="none" dirty="0">
              <a:solidFill>
                <a:srgbClr val="000000"/>
              </a:solidFill>
              <a:latin typeface="Open Sans" pitchFamily="2" charset="0"/>
              <a:ea typeface="Open Sans" pitchFamily="2" charset="0"/>
              <a:cs typeface="Open Sans" pitchFamily="2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 txBox="1">
            <a:spLocks noGrp="1"/>
          </p:cNvSpPr>
          <p:nvPr>
            <p:ph type="body" idx="1"/>
          </p:nvPr>
        </p:nvSpPr>
        <p:spPr>
          <a:xfrm>
            <a:off x="1572600" y="438927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ExtraBold"/>
              <a:buNone/>
            </a:pPr>
            <a:r>
              <a:rPr lang="en-US" sz="2400" b="1">
                <a:latin typeface="Open Sans"/>
                <a:ea typeface="Open Sans"/>
                <a:cs typeface="Open Sans"/>
                <a:sym typeface="Open Sans"/>
              </a:rPr>
              <a:t>Adrenal insufficiency</a:t>
            </a:r>
            <a:endParaRPr sz="2400" b="1"/>
          </a:p>
        </p:txBody>
      </p:sp>
      <p:sp>
        <p:nvSpPr>
          <p:cNvPr id="135" name="Google Shape;135;p3"/>
          <p:cNvSpPr txBox="1"/>
          <p:nvPr/>
        </p:nvSpPr>
        <p:spPr>
          <a:xfrm>
            <a:off x="0" y="654897"/>
            <a:ext cx="5998800" cy="3365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19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1800" b="0" i="0" u="none" strike="noStrike" cap="none" dirty="0">
                <a:solidFill>
                  <a:srgbClr val="11111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Adrenal insufficiency is</a:t>
            </a:r>
            <a:r>
              <a:rPr lang="en-US" sz="1800" b="1" i="0" u="none" strike="noStrike" cap="none" dirty="0">
                <a:solidFill>
                  <a:srgbClr val="11111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 </a:t>
            </a:r>
            <a:r>
              <a:rPr lang="en-US" sz="1800" i="0" u="none" strike="noStrike" cap="none" dirty="0">
                <a:solidFill>
                  <a:srgbClr val="11111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a disorder that occurs</a:t>
            </a:r>
            <a:r>
              <a:rPr lang="en-US" sz="1800" b="1" i="0" u="none" strike="noStrike" cap="none" dirty="0">
                <a:solidFill>
                  <a:srgbClr val="11111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i="0" u="none" strike="noStrike" cap="none" dirty="0">
                <a:solidFill>
                  <a:srgbClr val="11111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when the </a:t>
            </a:r>
            <a:r>
              <a:rPr lang="en-US" sz="1800" b="1" i="0" u="none" strike="noStrike" cap="none" dirty="0">
                <a:solidFill>
                  <a:srgbClr val="11111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adrenal glands do not make enough of certain hormones like hydrocortisone.</a:t>
            </a:r>
            <a:r>
              <a:rPr lang="en-US" sz="1800" b="0" i="0" u="none" strike="noStrike" cap="none" dirty="0">
                <a:solidFill>
                  <a:srgbClr val="11111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 The adrenal glands are located just above the kidneys.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1950" marR="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1800" b="0" i="0" u="none" strike="noStrike" cap="none" dirty="0">
                <a:solidFill>
                  <a:srgbClr val="11111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Hydrocortisone helps maintain blood pressure and blood sugar when a person is </a:t>
            </a:r>
            <a:r>
              <a:rPr lang="en-US" sz="1800" dirty="0">
                <a:solidFill>
                  <a:srgbClr val="11111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sick</a:t>
            </a:r>
            <a:r>
              <a:rPr lang="en-US" sz="1800" b="0" i="0" u="none" strike="noStrike" cap="none" dirty="0">
                <a:solidFill>
                  <a:srgbClr val="11111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or injured.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1950" marR="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1111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People</a:t>
            </a:r>
            <a:r>
              <a:rPr lang="en-US" sz="1800" b="0" i="0" u="none" strike="noStrike" cap="none" dirty="0">
                <a:solidFill>
                  <a:srgbClr val="11111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with adrenal insufficiency need to be given hydrocortisone </a:t>
            </a:r>
            <a:r>
              <a:rPr lang="en-US" sz="1800" dirty="0">
                <a:solidFill>
                  <a:srgbClr val="11111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if they are sick or injured </a:t>
            </a:r>
            <a:r>
              <a:rPr lang="en-US" sz="1800" b="0" i="0" u="none" strike="noStrike" cap="none" dirty="0">
                <a:solidFill>
                  <a:srgbClr val="11111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to prevent a life-threatening emergency called adrenal crisis.</a:t>
            </a:r>
            <a:endParaRPr sz="1800" b="0" i="0" u="none" strike="noStrike" cap="none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36" name="Google Shape;136;p3"/>
          <p:cNvPicPr preferRelativeResize="0"/>
          <p:nvPr/>
        </p:nvPicPr>
        <p:blipFill rotWithShape="1">
          <a:blip r:embed="rId3">
            <a:alphaModFix/>
          </a:blip>
          <a:srcRect l="10676" t="14458" r="9665" b="7985"/>
          <a:stretch/>
        </p:blipFill>
        <p:spPr>
          <a:xfrm>
            <a:off x="6109221" y="1122906"/>
            <a:ext cx="2924358" cy="2897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"/>
          <p:cNvSpPr txBox="1">
            <a:spLocks noGrp="1"/>
          </p:cNvSpPr>
          <p:nvPr>
            <p:ph type="body" idx="1"/>
          </p:nvPr>
        </p:nvSpPr>
        <p:spPr>
          <a:xfrm>
            <a:off x="866633" y="4389275"/>
            <a:ext cx="7410734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ExtraBold"/>
              <a:buNone/>
            </a:pPr>
            <a:r>
              <a:rPr lang="en-US" sz="2000">
                <a:latin typeface="Open Sans"/>
                <a:ea typeface="Open Sans"/>
                <a:cs typeface="Open Sans"/>
                <a:sym typeface="Open Sans"/>
              </a:rPr>
              <a:t>Treatment for adrenal insufficiency and adrenal crisis</a:t>
            </a:r>
            <a:endParaRPr sz="2000"/>
          </a:p>
        </p:txBody>
      </p:sp>
      <p:sp>
        <p:nvSpPr>
          <p:cNvPr id="142" name="Google Shape;142;p4"/>
          <p:cNvSpPr txBox="1"/>
          <p:nvPr/>
        </p:nvSpPr>
        <p:spPr>
          <a:xfrm>
            <a:off x="2006221" y="592687"/>
            <a:ext cx="6687403" cy="3582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AutoNum type="arabi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 daily </a:t>
            </a:r>
            <a:r>
              <a:rPr lang="en-US" sz="24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maintenance dose </a:t>
            </a:r>
            <a:r>
              <a:rPr lang="en-US"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of the oral steroid hydrocortisone. Usually taken at home.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ExtraBold"/>
              <a:buNone/>
            </a:pPr>
            <a:endParaRPr sz="24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AutoNum type="arabi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An additional “</a:t>
            </a:r>
            <a:r>
              <a:rPr lang="en-US" sz="24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stress dose</a:t>
            </a:r>
            <a:r>
              <a:rPr lang="en-US"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” of oral hydrocortisone for minor illness or injury.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ExtraBold"/>
              <a:buNone/>
            </a:pPr>
            <a:endParaRPr sz="24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AutoNum type="arabi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An </a:t>
            </a:r>
            <a:r>
              <a:rPr lang="en-US" sz="24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injection</a:t>
            </a:r>
            <a:r>
              <a:rPr lang="en-US"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dose of hydrocortisone for adrenal crisis (serious illness, injury, or worsening of minor symptoms).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" name="Google Shape;14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4613" y="518837"/>
            <a:ext cx="941695" cy="89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4"/>
          <p:cNvPicPr preferRelativeResize="0"/>
          <p:nvPr/>
        </p:nvPicPr>
        <p:blipFill rotWithShape="1">
          <a:blip r:embed="rId4">
            <a:alphaModFix/>
          </a:blip>
          <a:srcRect l="21090" r="23639"/>
          <a:stretch/>
        </p:blipFill>
        <p:spPr>
          <a:xfrm>
            <a:off x="644010" y="1866550"/>
            <a:ext cx="1102903" cy="230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5"/>
          <p:cNvSpPr txBox="1">
            <a:spLocks noGrp="1"/>
          </p:cNvSpPr>
          <p:nvPr>
            <p:ph type="body" idx="1"/>
          </p:nvPr>
        </p:nvSpPr>
        <p:spPr>
          <a:xfrm>
            <a:off x="1037230" y="4389275"/>
            <a:ext cx="653417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92500" lnSpcReduction="20000"/>
          </a:bodyPr>
          <a:lstStyle/>
          <a:p>
            <a: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81447"/>
              <a:buFont typeface="Open Sans ExtraBold"/>
              <a:buNone/>
            </a:pPr>
            <a:r>
              <a:rPr lang="en-US" sz="2600" b="1">
                <a:latin typeface="Open Sans"/>
                <a:ea typeface="Open Sans"/>
                <a:cs typeface="Open Sans"/>
                <a:sym typeface="Open Sans"/>
              </a:rPr>
              <a:t>Trained school employee volunteer must</a:t>
            </a:r>
            <a:endParaRPr b="1"/>
          </a:p>
        </p:txBody>
      </p:sp>
      <p:sp>
        <p:nvSpPr>
          <p:cNvPr id="150" name="Google Shape;150;p5"/>
          <p:cNvSpPr txBox="1"/>
          <p:nvPr/>
        </p:nvSpPr>
        <p:spPr>
          <a:xfrm>
            <a:off x="0" y="604076"/>
            <a:ext cx="9200250" cy="34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rmAutofit/>
          </a:bodyPr>
          <a:lstStyle/>
          <a:p>
            <a:pPr marL="70485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Identify a student with an adrenal crisis rescue authorization.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0485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Read and follow the student’s emergency action plan.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0485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Identify the medication prescribed for th</a:t>
            </a:r>
            <a:r>
              <a:rPr lang="en-US" sz="2000" dirty="0">
                <a:latin typeface="Open Sans"/>
                <a:ea typeface="Open Sans"/>
                <a:cs typeface="Open Sans"/>
                <a:sym typeface="Open Sans"/>
              </a:rPr>
              <a:t>e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student.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0485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Recognize the signs when oral medication is needed for a “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</a:ext>
                </a:extLst>
              </a:rPr>
              <a:t>stress dose.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”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extLst>
                <a:ext uri="http://customooxmlschemas.google.com/">
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"/>
                </a:ext>
              </a:extLst>
            </a:endParaRPr>
          </a:p>
          <a:p>
            <a:pPr marL="70485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"/>
                  </a:ext>
                </a:extLst>
              </a:rPr>
              <a:t>Recognize the signs when injected medication is needed for an “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6"/>
                  </a:ext>
                </a:extLst>
              </a:rPr>
              <a:t>adrenal crisis.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7"/>
                  </a:ext>
                </a:extLst>
              </a:rPr>
              <a:t>”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0485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Administer the medication as prescribed.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0485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Notify the </a:t>
            </a:r>
            <a:r>
              <a:rPr lang="en-US" sz="2000" dirty="0">
                <a:latin typeface="Open Sans"/>
                <a:ea typeface="Open Sans"/>
                <a:cs typeface="Open Sans"/>
                <a:sym typeface="Open Sans"/>
              </a:rPr>
              <a:t>student's 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parent when the child is </a:t>
            </a:r>
            <a:r>
              <a:rPr lang="en-US" sz="2000" dirty="0">
                <a:latin typeface="Open Sans"/>
                <a:ea typeface="Open Sans"/>
                <a:cs typeface="Open Sans"/>
                <a:sym typeface="Open Sans"/>
              </a:rPr>
              <a:t>sick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or injured.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0485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Call 911 and the student</a:t>
            </a:r>
            <a:r>
              <a:rPr lang="en-US" sz="2000" dirty="0">
                <a:latin typeface="Open Sans"/>
                <a:ea typeface="Open Sans"/>
                <a:cs typeface="Open Sans"/>
                <a:sym typeface="Open Sans"/>
              </a:rPr>
              <a:t>’s 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parent </a:t>
            </a:r>
            <a:r>
              <a:rPr lang="en-US" sz="2000" dirty="0">
                <a:latin typeface="Open Sans"/>
                <a:ea typeface="Open Sans"/>
                <a:cs typeface="Open Sans"/>
                <a:sym typeface="Open Sans"/>
              </a:rPr>
              <a:t>if they are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seriously ill, injured, or receiv</a:t>
            </a:r>
            <a:r>
              <a:rPr lang="en-US" sz="2000" dirty="0">
                <a:latin typeface="Open Sans"/>
                <a:ea typeface="Open Sans"/>
                <a:cs typeface="Open Sans"/>
                <a:sym typeface="Open Sans"/>
              </a:rPr>
              <a:t>e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an emergency injection of hydrocortisone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"/>
          <p:cNvSpPr txBox="1">
            <a:spLocks noGrp="1"/>
          </p:cNvSpPr>
          <p:nvPr>
            <p:ph type="title"/>
          </p:nvPr>
        </p:nvSpPr>
        <p:spPr>
          <a:xfrm>
            <a:off x="449738" y="1402535"/>
            <a:ext cx="3837000" cy="19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</a:pPr>
            <a:r>
              <a:rPr lang="en-US" sz="2800">
                <a:latin typeface="Open Sans"/>
                <a:ea typeface="Open Sans"/>
                <a:cs typeface="Open Sans"/>
                <a:sym typeface="Open Sans"/>
              </a:rPr>
              <a:t>Signs indicating the need for an oral “</a:t>
            </a:r>
            <a:r>
              <a:rPr lang="en-US" sz="2800" b="1">
                <a:latin typeface="Open Sans"/>
                <a:ea typeface="Open Sans"/>
                <a:cs typeface="Open Sans"/>
                <a:sym typeface="Open Sans"/>
              </a:rPr>
              <a:t>stress dose</a:t>
            </a:r>
            <a:r>
              <a:rPr lang="en-US" sz="2800">
                <a:latin typeface="Open Sans"/>
                <a:ea typeface="Open Sans"/>
                <a:cs typeface="Open Sans"/>
                <a:sym typeface="Open Sans"/>
              </a:rPr>
              <a:t>” of medication</a:t>
            </a:r>
            <a:endParaRPr sz="2800"/>
          </a:p>
        </p:txBody>
      </p:sp>
      <p:sp>
        <p:nvSpPr>
          <p:cNvPr id="156" name="Google Shape;156;p6"/>
          <p:cNvSpPr txBox="1">
            <a:spLocks noGrp="1"/>
          </p:cNvSpPr>
          <p:nvPr>
            <p:ph type="body" idx="1"/>
          </p:nvPr>
        </p:nvSpPr>
        <p:spPr>
          <a:xfrm>
            <a:off x="4954588" y="723900"/>
            <a:ext cx="3837000" cy="18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800" b="1"/>
              <a:t>Common </a:t>
            </a:r>
            <a:r>
              <a:rPr lang="en-US" b="1"/>
              <a:t>s</a:t>
            </a:r>
            <a:r>
              <a:rPr lang="en-US" sz="1800" b="1"/>
              <a:t>igns </a:t>
            </a:r>
            <a:r>
              <a:rPr lang="en-US" b="1"/>
              <a:t>i</a:t>
            </a:r>
            <a:r>
              <a:rPr lang="en-US" sz="1800" b="1"/>
              <a:t>nclude</a:t>
            </a:r>
            <a:r>
              <a:rPr lang="en-US" sz="1800"/>
              <a:t>: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 Light"/>
              <a:buChar char="•"/>
            </a:pPr>
            <a:r>
              <a:rPr lang="en-US" sz="1800">
                <a:latin typeface="Open Sans Light"/>
                <a:ea typeface="Open Sans Light"/>
                <a:cs typeface="Open Sans Light"/>
                <a:sym typeface="Open Sans Light"/>
              </a:rPr>
              <a:t>Fever </a:t>
            </a:r>
            <a:endParaRPr sz="18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 Light"/>
              <a:buChar char="•"/>
            </a:pPr>
            <a:r>
              <a:rPr lang="en-US" sz="1800">
                <a:latin typeface="Open Sans Light"/>
                <a:ea typeface="Open Sans Light"/>
                <a:cs typeface="Open Sans Light"/>
                <a:sym typeface="Open Sans Light"/>
              </a:rPr>
              <a:t>Vomiting (one time</a:t>
            </a:r>
            <a:r>
              <a:rPr lang="en-US">
                <a:latin typeface="Open Sans Light"/>
                <a:ea typeface="Open Sans Light"/>
                <a:cs typeface="Open Sans Light"/>
                <a:sym typeface="Open Sans Light"/>
              </a:rPr>
              <a:t>)</a:t>
            </a:r>
            <a:endParaRPr sz="18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400"/>
              <a:buFont typeface="Open Sans Light"/>
              <a:buChar char="•"/>
            </a:pPr>
            <a:r>
              <a:rPr lang="en-US" sz="1800">
                <a:latin typeface="Open Sans Light"/>
                <a:ea typeface="Open Sans Light"/>
                <a:cs typeface="Open Sans Light"/>
                <a:sym typeface="Open Sans Light"/>
              </a:rPr>
              <a:t>Serious injury (broken bones, head injury, auto or bike accident)</a:t>
            </a:r>
            <a:endParaRPr sz="1800"/>
          </a:p>
        </p:txBody>
      </p:sp>
      <p:pic>
        <p:nvPicPr>
          <p:cNvPr id="157" name="Google Shape;157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54151" y="3028239"/>
            <a:ext cx="3740110" cy="1847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8"/>
          <p:cNvSpPr txBox="1">
            <a:spLocks noGrp="1"/>
          </p:cNvSpPr>
          <p:nvPr>
            <p:ph type="title"/>
          </p:nvPr>
        </p:nvSpPr>
        <p:spPr>
          <a:xfrm>
            <a:off x="629850" y="273844"/>
            <a:ext cx="7886700" cy="6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Adrenal insufficiency “</a:t>
            </a:r>
            <a:r>
              <a:rPr lang="en-US" b="1">
                <a:latin typeface="Open Sans"/>
                <a:ea typeface="Open Sans"/>
                <a:cs typeface="Open Sans"/>
                <a:sym typeface="Open Sans"/>
              </a:rPr>
              <a:t>stress dose</a:t>
            </a: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”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3" name="Google Shape;163;p8"/>
          <p:cNvSpPr txBox="1">
            <a:spLocks noGrp="1"/>
          </p:cNvSpPr>
          <p:nvPr>
            <p:ph type="body" idx="1"/>
          </p:nvPr>
        </p:nvSpPr>
        <p:spPr>
          <a:xfrm>
            <a:off x="629850" y="1260881"/>
            <a:ext cx="3657375" cy="437400"/>
          </a:xfrm>
          <a:prstGeom prst="rect">
            <a:avLst/>
          </a:prstGeom>
          <a:solidFill>
            <a:srgbClr val="63DFC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34275" rIns="68550" bIns="3427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If you see this:</a:t>
            </a:r>
            <a:r>
              <a:rPr lang="en-US"/>
              <a:t>	</a:t>
            </a:r>
            <a:endParaRPr/>
          </a:p>
        </p:txBody>
      </p:sp>
      <p:sp>
        <p:nvSpPr>
          <p:cNvPr id="164" name="Google Shape;164;p8"/>
          <p:cNvSpPr txBox="1">
            <a:spLocks noGrp="1"/>
          </p:cNvSpPr>
          <p:nvPr>
            <p:ph type="body" idx="2"/>
          </p:nvPr>
        </p:nvSpPr>
        <p:spPr>
          <a:xfrm>
            <a:off x="629850" y="1698274"/>
            <a:ext cx="3657300" cy="30507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34275" rIns="68550" bIns="34275" anchor="t" anchorCtr="0">
            <a:normAutofit/>
          </a:bodyPr>
          <a:lstStyle/>
          <a:p>
            <a:pPr marL="3429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 Light"/>
              <a:buChar char="•"/>
            </a:pPr>
            <a:r>
              <a:rPr lang="en-US" sz="1800">
                <a:latin typeface="Open Sans Light"/>
                <a:ea typeface="Open Sans Light"/>
                <a:cs typeface="Open Sans Light"/>
                <a:sym typeface="Open Sans Light"/>
              </a:rPr>
              <a:t>Fever </a:t>
            </a:r>
            <a:endParaRPr sz="18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3429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 Light"/>
              <a:buChar char="•"/>
            </a:pPr>
            <a:r>
              <a:rPr lang="en-US" sz="1800">
                <a:latin typeface="Open Sans Light"/>
                <a:ea typeface="Open Sans Light"/>
                <a:cs typeface="Open Sans Light"/>
                <a:sym typeface="Open Sans Light"/>
              </a:rPr>
              <a:t>Vomiting </a:t>
            </a:r>
            <a:r>
              <a:rPr lang="en-US"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(one time)</a:t>
            </a:r>
            <a:endParaRPr sz="18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3429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400"/>
              <a:buFont typeface="Open Sans Light"/>
              <a:buChar char="•"/>
            </a:pPr>
            <a:r>
              <a:rPr lang="en-US" sz="1800">
                <a:latin typeface="Open Sans Light"/>
                <a:ea typeface="Open Sans Light"/>
                <a:cs typeface="Open Sans Light"/>
                <a:sym typeface="Open Sans Light"/>
              </a:rPr>
              <a:t>Serious injury (broken bones, head injury, auto or bike accident)</a:t>
            </a:r>
            <a:endParaRPr/>
          </a:p>
        </p:txBody>
      </p:sp>
      <p:sp>
        <p:nvSpPr>
          <p:cNvPr id="165" name="Google Shape;165;p8"/>
          <p:cNvSpPr txBox="1">
            <a:spLocks noGrp="1"/>
          </p:cNvSpPr>
          <p:nvPr>
            <p:ph type="body" idx="3"/>
          </p:nvPr>
        </p:nvSpPr>
        <p:spPr>
          <a:xfrm>
            <a:off x="4444800" y="1260881"/>
            <a:ext cx="4340700" cy="437400"/>
          </a:xfrm>
          <a:prstGeom prst="rect">
            <a:avLst/>
          </a:prstGeom>
          <a:solidFill>
            <a:srgbClr val="63DFC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34275" rIns="68550" bIns="3427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Do this: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6" name="Google Shape;166;p8"/>
          <p:cNvSpPr txBox="1">
            <a:spLocks noGrp="1"/>
          </p:cNvSpPr>
          <p:nvPr>
            <p:ph type="body" idx="4"/>
          </p:nvPr>
        </p:nvSpPr>
        <p:spPr>
          <a:xfrm>
            <a:off x="4444800" y="1698274"/>
            <a:ext cx="4340700" cy="30507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34275" rIns="68550" bIns="34275" anchor="t" anchorCtr="0">
            <a:normAutofit/>
          </a:bodyPr>
          <a:lstStyle/>
          <a:p>
            <a:pPr marL="3429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 Light"/>
              <a:buChar char="•"/>
            </a:pPr>
            <a:r>
              <a:rPr lang="en-US" sz="1800">
                <a:latin typeface="Open Sans Light"/>
                <a:ea typeface="Open Sans Light"/>
                <a:cs typeface="Open Sans Light"/>
                <a:sym typeface="Open Sans Light"/>
              </a:rPr>
              <a:t>Call parents/guardian.</a:t>
            </a:r>
            <a:endParaRPr sz="18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3429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 Light"/>
              <a:buChar char="•"/>
            </a:pPr>
            <a:r>
              <a:rPr lang="en-US" sz="1800">
                <a:latin typeface="Open Sans Light"/>
                <a:ea typeface="Open Sans Light"/>
                <a:cs typeface="Open Sans Light"/>
                <a:sym typeface="Open Sans Light"/>
              </a:rPr>
              <a:t>Give </a:t>
            </a:r>
            <a:r>
              <a:rPr lang="en-US" sz="1800" b="1"/>
              <a:t>oral</a:t>
            </a:r>
            <a:r>
              <a:rPr lang="en-US" sz="1800">
                <a:latin typeface="Open Sans Light"/>
                <a:ea typeface="Open Sans Light"/>
                <a:cs typeface="Open Sans Light"/>
                <a:sym typeface="Open Sans Light"/>
              </a:rPr>
              <a:t> medication as prescribed</a:t>
            </a:r>
            <a:endParaRPr sz="18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3429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 Light"/>
              <a:buChar char="•"/>
            </a:pPr>
            <a:r>
              <a:rPr lang="en-US" sz="1800">
                <a:latin typeface="Open Sans Light"/>
                <a:ea typeface="Open Sans Light"/>
                <a:cs typeface="Open Sans Light"/>
                <a:sym typeface="Open Sans Light"/>
              </a:rPr>
              <a:t>Offer small sips of water, sports drink, or clear carbonated beverage</a:t>
            </a:r>
            <a:r>
              <a:rPr lang="en-US" sz="1800">
                <a:solidFill>
                  <a:srgbClr val="FF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1800">
                <a:latin typeface="Open Sans Light"/>
                <a:ea typeface="Open Sans Light"/>
                <a:cs typeface="Open Sans Light"/>
                <a:sym typeface="Open Sans Light"/>
              </a:rPr>
              <a:t>until parents arrive if </a:t>
            </a:r>
            <a:r>
              <a:rPr lang="en-US"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the medication was given due to vomiting</a:t>
            </a:r>
            <a:r>
              <a:rPr lang="en-US" sz="1800">
                <a:latin typeface="Open Sans Light"/>
                <a:ea typeface="Open Sans Light"/>
                <a:cs typeface="Open Sans Light"/>
                <a:sym typeface="Open Sans Light"/>
              </a:rPr>
              <a:t>.</a:t>
            </a:r>
            <a:endParaRPr sz="18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3429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 Light"/>
              <a:buChar char="•"/>
            </a:pPr>
            <a:r>
              <a:rPr lang="en-US" sz="1800">
                <a:latin typeface="Open Sans Light"/>
                <a:ea typeface="Open Sans Light"/>
                <a:cs typeface="Open Sans Light"/>
                <a:sym typeface="Open Sans Light"/>
              </a:rPr>
              <a:t>Watch for continued or worsening symptoms</a:t>
            </a:r>
            <a:endParaRPr sz="1800"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3429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 Light"/>
              <a:buChar char="•"/>
            </a:pPr>
            <a:r>
              <a:rPr lang="en-US" sz="1800">
                <a:latin typeface="Open Sans Light"/>
                <a:ea typeface="Open Sans Light"/>
                <a:cs typeface="Open Sans Light"/>
                <a:sym typeface="Open Sans Light"/>
              </a:rPr>
              <a:t>Complete required documentation.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9"/>
          <p:cNvSpPr txBox="1">
            <a:spLocks noGrp="1"/>
          </p:cNvSpPr>
          <p:nvPr>
            <p:ph type="title"/>
          </p:nvPr>
        </p:nvSpPr>
        <p:spPr>
          <a:xfrm>
            <a:off x="394796" y="911034"/>
            <a:ext cx="3837000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None/>
            </a:pPr>
            <a:r>
              <a:rPr lang="en-US" sz="4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Adrenal crisis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172" name="Google Shape;172;p9"/>
          <p:cNvSpPr txBox="1">
            <a:spLocks noGrp="1"/>
          </p:cNvSpPr>
          <p:nvPr>
            <p:ph type="body" idx="1"/>
          </p:nvPr>
        </p:nvSpPr>
        <p:spPr>
          <a:xfrm>
            <a:off x="4681182" y="327546"/>
            <a:ext cx="4339988" cy="4462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625"/>
              <a:t>Adrenal crisis means a sudden, severe worsening of symptoms associated with adrenal insufficiency, including </a:t>
            </a:r>
            <a:endParaRPr sz="1625"/>
          </a:p>
          <a:p>
            <a:pPr marL="457200" lvl="0" indent="-27463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1625"/>
              <a:t>Vomiting</a:t>
            </a:r>
            <a:endParaRPr sz="1625"/>
          </a:p>
          <a:p>
            <a:pPr marL="457200" lvl="0" indent="-27463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1625"/>
              <a:t>Diarrhea</a:t>
            </a:r>
            <a:endParaRPr sz="1625"/>
          </a:p>
          <a:p>
            <a:pPr marL="457200" lvl="0" indent="-27463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1625"/>
              <a:t>Dehydration</a:t>
            </a:r>
            <a:endParaRPr sz="1625"/>
          </a:p>
          <a:p>
            <a:pPr marL="457200" lvl="0" indent="-27463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1625"/>
              <a:t>Low blood pressure</a:t>
            </a:r>
            <a:endParaRPr sz="1625"/>
          </a:p>
          <a:p>
            <a:pPr marL="457200" lvl="0" indent="-27463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1625"/>
              <a:t>Loss of consciousness</a:t>
            </a:r>
            <a:endParaRPr sz="1625"/>
          </a:p>
          <a:p>
            <a:pPr marL="457200" lvl="0" indent="-27463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1625"/>
              <a:t>Severe pain in the lower back, abdomen or legs.</a:t>
            </a:r>
            <a:endParaRPr sz="1625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br>
              <a:rPr lang="en-US" sz="1625" b="1"/>
            </a:br>
            <a:r>
              <a:rPr lang="en-US" sz="1625" b="1"/>
              <a:t>A student in an adrenal crisis must receive injected hydrocortisone (not oral) and see a physician immediately!</a:t>
            </a:r>
            <a:endParaRPr sz="1625"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/>
          </a:p>
        </p:txBody>
      </p:sp>
      <p:pic>
        <p:nvPicPr>
          <p:cNvPr id="173" name="Google Shape;173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9915" y="2541089"/>
            <a:ext cx="2199356" cy="21993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0"/>
          <p:cNvSpPr txBox="1">
            <a:spLocks noGrp="1"/>
          </p:cNvSpPr>
          <p:nvPr>
            <p:ph type="body" idx="1"/>
          </p:nvPr>
        </p:nvSpPr>
        <p:spPr>
          <a:xfrm>
            <a:off x="0" y="4389275"/>
            <a:ext cx="9143999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 ExtraBold"/>
              <a:buNone/>
            </a:pPr>
            <a:r>
              <a:rPr lang="en-US" sz="2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Signs indicating </a:t>
            </a:r>
            <a:r>
              <a:rPr lang="en-US" sz="28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adrenal crisis</a:t>
            </a:r>
            <a:r>
              <a:rPr lang="en-US" sz="2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br>
              <a:rPr lang="en-US" sz="2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(student needs an emergency injection dose of hydrocortisone)</a:t>
            </a:r>
            <a:endParaRPr sz="2000"/>
          </a:p>
        </p:txBody>
      </p:sp>
      <p:sp>
        <p:nvSpPr>
          <p:cNvPr id="179" name="Google Shape;179;p10"/>
          <p:cNvSpPr txBox="1"/>
          <p:nvPr/>
        </p:nvSpPr>
        <p:spPr>
          <a:xfrm>
            <a:off x="442663" y="563255"/>
            <a:ext cx="4456883" cy="36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Arial"/>
              <a:buNone/>
            </a:pPr>
            <a:r>
              <a:rPr lang="en-US" sz="225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Common </a:t>
            </a:r>
            <a:r>
              <a:rPr lang="en-US" sz="2250" b="1">
                <a:latin typeface="Open Sans"/>
                <a:ea typeface="Open Sans"/>
                <a:cs typeface="Open Sans"/>
                <a:sym typeface="Open Sans"/>
              </a:rPr>
              <a:t>s</a:t>
            </a:r>
            <a:r>
              <a:rPr lang="en-US" sz="225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igns </a:t>
            </a:r>
            <a:r>
              <a:rPr lang="en-US" sz="2250" b="1">
                <a:latin typeface="Open Sans"/>
                <a:ea typeface="Open Sans"/>
                <a:cs typeface="Open Sans"/>
                <a:sym typeface="Open Sans"/>
              </a:rPr>
              <a:t>i</a:t>
            </a:r>
            <a:r>
              <a:rPr lang="en-US" sz="225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nclude:</a:t>
            </a:r>
            <a:endParaRPr sz="140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28613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 Light"/>
              <a:buChar char="●"/>
            </a:pPr>
            <a:r>
              <a:rPr lang="en-US" sz="200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Unconscious</a:t>
            </a:r>
            <a:endParaRPr sz="140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28613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 Light"/>
              <a:buChar char="●"/>
            </a:pPr>
            <a:r>
              <a:rPr lang="en-US" sz="200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Vomiting more than once </a:t>
            </a:r>
            <a:endParaRPr sz="140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28613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 Light"/>
              <a:buChar char="●"/>
            </a:pPr>
            <a:r>
              <a:rPr lang="en-US" sz="200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Diarrhea, dehydration, low blood pressure</a:t>
            </a:r>
            <a:endParaRPr sz="140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28613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 Light"/>
              <a:buChar char="●"/>
            </a:pPr>
            <a:r>
              <a:rPr lang="en-US" sz="200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Severe pain in the lower back, abdomen, or legs</a:t>
            </a:r>
            <a:endParaRPr sz="140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28613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 Light"/>
              <a:buChar char="●"/>
            </a:pPr>
            <a:r>
              <a:rPr lang="en-US" sz="200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Altered mental status (excessively weak or tired, disoriented, confused, or slurred speech)</a:t>
            </a:r>
            <a:endParaRPr sz="200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71450" marR="0" lvl="0" indent="-4810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" name="Google Shape;180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14226" y="1245074"/>
            <a:ext cx="3265500" cy="23320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HHS 3 Color Block">
  <a:themeElements>
    <a:clrScheme name="DHHS templat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3A595"/>
      </a:accent1>
      <a:accent2>
        <a:srgbClr val="490F52"/>
      </a:accent2>
      <a:accent3>
        <a:srgbClr val="FFC112"/>
      </a:accent3>
      <a:accent4>
        <a:srgbClr val="000000"/>
      </a:accent4>
      <a:accent5>
        <a:srgbClr val="490F52"/>
      </a:accent5>
      <a:accent6>
        <a:srgbClr val="23A595"/>
      </a:accent6>
      <a:hlink>
        <a:srgbClr val="23A595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977</Words>
  <Application>Microsoft Office PowerPoint</Application>
  <PresentationFormat>On-screen Show (16:9)</PresentationFormat>
  <Paragraphs>104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Open Sans Light</vt:lpstr>
      <vt:lpstr>Proxima Nova</vt:lpstr>
      <vt:lpstr>Open Sans</vt:lpstr>
      <vt:lpstr>Arial</vt:lpstr>
      <vt:lpstr>Open Sans ExtraBold</vt:lpstr>
      <vt:lpstr>DHHS 3 Color Block</vt:lpstr>
      <vt:lpstr>Adrenal insufficiency  and adrenal crisis</vt:lpstr>
      <vt:lpstr>PowerPoint Presentation</vt:lpstr>
      <vt:lpstr>PowerPoint Presentation</vt:lpstr>
      <vt:lpstr>PowerPoint Presentation</vt:lpstr>
      <vt:lpstr>PowerPoint Presentation</vt:lpstr>
      <vt:lpstr>Signs indicating the need for an oral “stress dose” of medication</vt:lpstr>
      <vt:lpstr>Adrenal insufficiency “stress dose”</vt:lpstr>
      <vt:lpstr>Adrenal crisis</vt:lpstr>
      <vt:lpstr>PowerPoint Presentation</vt:lpstr>
      <vt:lpstr>Adrenal crisis: injectable dose</vt:lpstr>
      <vt:lpstr>Instructions for administering adrenal crisis injection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Adrenal insufficiency  and adrenal crisis</dc:title>
  <cp:lastModifiedBy>Bettysue Hinkson</cp:lastModifiedBy>
  <cp:revision>4</cp:revision>
  <dcterms:modified xsi:type="dcterms:W3CDTF">2024-05-30T20:00:58Z</dcterms:modified>
</cp:coreProperties>
</file>