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pen Sans" pitchFamily="2" charset="0"/>
      <p:regular r:id="rId18"/>
      <p:bold r:id="rId19"/>
      <p:italic r:id="rId20"/>
      <p:boldItalic r:id="rId21"/>
    </p:embeddedFont>
    <p:embeddedFont>
      <p:font typeface="Open Sans ExtraBold" pitchFamily="2" charset="0"/>
      <p:bold r:id="rId22"/>
      <p:boldItalic r:id="rId23"/>
    </p:embeddedFont>
    <p:embeddedFont>
      <p:font typeface="Alfa Slab One" panose="020B0604020202020204" charset="0"/>
      <p:regular r:id="rId24"/>
    </p:embeddedFont>
    <p:embeddedFont>
      <p:font typeface="Proxima Nova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dolrvy7Upk//BR8IWOD2v2FCV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7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73b61628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73b61628f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6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rgbClr val="FFC1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6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5400"/>
              <a:buFont typeface="Open Sans ExtraBold"/>
              <a:buNone/>
              <a:defRPr sz="54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 1">
  <p:cSld name="TITLE_1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9" name="Google Shape;59;p25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rgbClr val="490F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25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Open Sans ExtraBold"/>
              <a:buNone/>
              <a:defRPr sz="54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ubTitle" idx="1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rgbClr val="23A59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514800" y="985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26"/>
          <p:cNvSpPr/>
          <p:nvPr/>
        </p:nvSpPr>
        <p:spPr>
          <a:xfrm>
            <a:off x="490350" y="459300"/>
            <a:ext cx="8163300" cy="4224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A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">
  <p:cSld name="TITLE_AND_BODY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3000"/>
              <a:buNone/>
              <a:defRPr>
                <a:solidFill>
                  <a:srgbClr val="23A59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A">
  <p:cSld name="MAIN_POINT">
    <p:bg>
      <p:bgPr>
        <a:solidFill>
          <a:srgbClr val="490F5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9" name="Google Shape;79;p29"/>
          <p:cNvCxnSpPr/>
          <p:nvPr/>
        </p:nvCxnSpPr>
        <p:spPr>
          <a:xfrm>
            <a:off x="601275" y="3657600"/>
            <a:ext cx="62880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B">
  <p:cSld name="MAIN_POINT_1">
    <p:bg>
      <p:bgPr>
        <a:solidFill>
          <a:srgbClr val="23A59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3" name="Google Shape;83;p30"/>
          <p:cNvCxnSpPr/>
          <p:nvPr/>
        </p:nvCxnSpPr>
        <p:spPr>
          <a:xfrm>
            <a:off x="601275" y="3657600"/>
            <a:ext cx="62880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B 1">
  <p:cSld name="MAIN_POINT_1_1">
    <p:bg>
      <p:bgPr>
        <a:solidFill>
          <a:srgbClr val="FFC11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7" name="Google Shape;87;p31"/>
          <p:cNvCxnSpPr/>
          <p:nvPr/>
        </p:nvCxnSpPr>
        <p:spPr>
          <a:xfrm>
            <a:off x="601275" y="3657600"/>
            <a:ext cx="6288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B">
  <p:cSld name="SECTION_TITLE_AND_DESCRIPTION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3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32"/>
          <p:cNvSpPr/>
          <p:nvPr/>
        </p:nvSpPr>
        <p:spPr>
          <a:xfrm>
            <a:off x="4484325" y="0"/>
            <a:ext cx="876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C">
  <p:cSld name="SECTION_TITLE_AND_DESCRIPTION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33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33"/>
          <p:cNvSpPr/>
          <p:nvPr/>
        </p:nvSpPr>
        <p:spPr>
          <a:xfrm>
            <a:off x="4484325" y="0"/>
            <a:ext cx="876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 1">
  <p:cSld name="SECTION_TITLE_AND_DESCRIPTION_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34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34"/>
          <p:cNvSpPr txBox="1">
            <a:spLocks noGrp="1"/>
          </p:cNvSpPr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body" idx="1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9" name="Google Shape;109;p34"/>
          <p:cNvSpPr/>
          <p:nvPr/>
        </p:nvSpPr>
        <p:spPr>
          <a:xfrm>
            <a:off x="4484325" y="0"/>
            <a:ext cx="876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 hasCustomPrompt="1"/>
          </p:nvPr>
        </p:nvSpPr>
        <p:spPr>
          <a:xfrm>
            <a:off x="374500" y="225900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1000"/>
              <a:buNone/>
              <a:defRPr sz="11000">
                <a:solidFill>
                  <a:srgbClr val="23A59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160975" y="1892825"/>
            <a:ext cx="7450800" cy="3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800"/>
              <a:buFont typeface="Open Sans ExtraBold"/>
              <a:buNone/>
              <a:defRPr sz="18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800"/>
              <a:buFont typeface="Open Sans ExtraBold"/>
              <a:buNone/>
              <a:defRPr sz="1800">
                <a:solidFill>
                  <a:srgbClr val="23A59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B 1">
  <p:cSld name="Highlight B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ExtraBold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A">
  <p:cSld name="CAPTION_ONLY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B">
  <p:cSld name="CAPTION_ONLY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 1 1 1">
  <p:cSld name="SECTION_TITLE_AND_DESCRIPTION_2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21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/>
          <p:nvPr/>
        </p:nvSpPr>
        <p:spPr>
          <a:xfrm>
            <a:off x="4484400" y="0"/>
            <a:ext cx="876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 1 1">
  <p:cSld name="Section title and description A 1 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22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22"/>
          <p:cNvSpPr/>
          <p:nvPr/>
        </p:nvSpPr>
        <p:spPr>
          <a:xfrm>
            <a:off x="4484400" y="0"/>
            <a:ext cx="876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" name="Google Shape;45;p23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rgbClr val="FFC1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2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ubTitle" idx="1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2" name="Google Shape;52;p2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rgbClr val="490F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24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ubTitle" idx="1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3000"/>
              <a:buFont typeface="Open Sans ExtraBold"/>
              <a:buNone/>
              <a:defRPr sz="3000" b="0" i="0" u="none" strike="noStrike" cap="none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311646" y="296808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Seizure rescue medication: training unlicensed assistive personnel to administer seizure first aid, interventions, and rescue medication in the school setting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21" name="Google Shape;121;p1"/>
          <p:cNvSpPr txBox="1">
            <a:spLocks noGrp="1"/>
          </p:cNvSpPr>
          <p:nvPr>
            <p:ph type="subTitle" idx="1"/>
          </p:nvPr>
        </p:nvSpPr>
        <p:spPr>
          <a:xfrm>
            <a:off x="2616246" y="2239704"/>
            <a:ext cx="39114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as outlined in UCA 53G-9-505</a:t>
            </a:r>
            <a:endParaRPr dirty="0"/>
          </a:p>
        </p:txBody>
      </p:sp>
      <p:pic>
        <p:nvPicPr>
          <p:cNvPr id="122" name="Google Shape;122;p1" descr="Graphical user interface, text, application, Wo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8818" t="44926" r="40955" b="19270"/>
          <a:stretch/>
        </p:blipFill>
        <p:spPr>
          <a:xfrm>
            <a:off x="2231441" y="4095080"/>
            <a:ext cx="2159649" cy="104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0165" y="4377761"/>
            <a:ext cx="2927694" cy="65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4975" y="4087426"/>
            <a:ext cx="1706450" cy="12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8588" y="4087417"/>
            <a:ext cx="12192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body" idx="1"/>
          </p:nvPr>
        </p:nvSpPr>
        <p:spPr>
          <a:xfrm>
            <a:off x="933253" y="4389275"/>
            <a:ext cx="7447175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Intranasal administration: syringe and atomizer </a:t>
            </a:r>
            <a:br>
              <a:rPr lang="en-US" sz="24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(e.g. Versed/midazolam)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282804" y="669303"/>
            <a:ext cx="54486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(two)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prefilled (by pharmacist) syringes along with an atomizer in light sensitive bag.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Twist atomizer onto one syringe, place soft tip in one nostril.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Swiftly push plunger to empty entire contents into nostril.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Switch atomizer to other syringe and repeat process in other nostril.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Should be stored in light sensitive bag.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1497" y="563457"/>
            <a:ext cx="185172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2348" y="841873"/>
            <a:ext cx="1194948" cy="110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/>
          <p:cNvPicPr preferRelativeResize="0"/>
          <p:nvPr/>
        </p:nvPicPr>
        <p:blipFill rotWithShape="1">
          <a:blip r:embed="rId5">
            <a:alphaModFix/>
          </a:blip>
          <a:srcRect t="12703" r="9526" b="13379"/>
          <a:stretch/>
        </p:blipFill>
        <p:spPr>
          <a:xfrm>
            <a:off x="6387012" y="1382091"/>
            <a:ext cx="1591064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 descr="Intranasal midazolam (Versed)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09179" y="2610816"/>
            <a:ext cx="2731823" cy="160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body" idx="1"/>
          </p:nvPr>
        </p:nvSpPr>
        <p:spPr>
          <a:xfrm>
            <a:off x="782425" y="4389275"/>
            <a:ext cx="6788975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Intranasal administration: manufactured nasal sprayer (e.g. Valtoco/Nayzilam)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0" descr="Valtoco (Diazepam Nasal Spray): Uses, Dosage, Side Effects, Interactions,  Wa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0318" y="390837"/>
            <a:ext cx="1982163" cy="120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 descr="Valtoco (Diazepam Nasal Spray): Uses, Dosage, Side Effects, Interactions,  War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7615" y="1682071"/>
            <a:ext cx="1974866" cy="119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 descr="Valtoco (Diazepam Nasal Spray): Uses, Dosage, Side Effects, Interactions,  Warn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7615" y="3055220"/>
            <a:ext cx="1979135" cy="115779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/>
        </p:nvSpPr>
        <p:spPr>
          <a:xfrm>
            <a:off x="565608" y="480768"/>
            <a:ext cx="50715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Manufactured nasal sprayer: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box, remove one package.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Peel paper off blister pack.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 one device by positioning thumb on plunger and first and middle finger on either side of nozzle.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Insert nozzle into one nostril, depress plunger.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 second nasal spray IF ORDERED BY MEDICAL PROVIDER.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Rectal medication (e.g. Diastat/diazepam)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1" descr="These 2 Potential Errors May Go Unseen"/>
          <p:cNvPicPr preferRelativeResize="0"/>
          <p:nvPr/>
        </p:nvPicPr>
        <p:blipFill rotWithShape="1">
          <a:blip r:embed="rId3">
            <a:alphaModFix/>
          </a:blip>
          <a:srcRect l="18682" r="10313"/>
          <a:stretch/>
        </p:blipFill>
        <p:spPr>
          <a:xfrm>
            <a:off x="6545661" y="736915"/>
            <a:ext cx="2051477" cy="143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 descr="Diazepam"/>
          <p:cNvPicPr preferRelativeResize="0"/>
          <p:nvPr/>
        </p:nvPicPr>
        <p:blipFill rotWithShape="1">
          <a:blip r:embed="rId4">
            <a:alphaModFix/>
          </a:blip>
          <a:srcRect l="11707" r="11176"/>
          <a:stretch/>
        </p:blipFill>
        <p:spPr>
          <a:xfrm>
            <a:off x="5549261" y="3003074"/>
            <a:ext cx="3394351" cy="105946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395925" y="532589"/>
            <a:ext cx="48516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Delivered in a prefilled syringe with dosage dialed and locked by the pharmacist, indicated by ready green band.</a:t>
            </a:r>
            <a:endParaRPr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Remove cap of syringe, apply lubricant jelly to tip of syringe.</a:t>
            </a:r>
            <a:endParaRPr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Insert entire tip of syringe into students’ rectum. Slowly push plunger to give prescribed dose. Hold syringe in place for 3 seconds to keep medication from oozing back out.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>
            <a:spLocks noGrp="1"/>
          </p:cNvSpPr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</a:pPr>
            <a:endParaRPr/>
          </a:p>
        </p:txBody>
      </p:sp>
      <p:sp>
        <p:nvSpPr>
          <p:cNvPr id="222" name="Google Shape;222;p12"/>
          <p:cNvSpPr txBox="1">
            <a:spLocks noGrp="1"/>
          </p:cNvSpPr>
          <p:nvPr>
            <p:ph type="body" idx="1"/>
          </p:nvPr>
        </p:nvSpPr>
        <p:spPr>
          <a:xfrm>
            <a:off x="4954150" y="339365"/>
            <a:ext cx="3837000" cy="446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After administration of </a:t>
            </a:r>
            <a:r>
              <a:rPr lang="en-US" sz="2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seizure rescue medication and while waiting for EMS:</a:t>
            </a:r>
            <a:endParaRPr dirty="0">
              <a:solidFill>
                <a:schemeClr val="tx1"/>
              </a:solidFill>
            </a:endParaRPr>
          </a:p>
          <a:p>
            <a:pPr marL="85725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Assure student is lying on their side (recovery position) with something soft under their head.</a:t>
            </a:r>
            <a:endParaRPr dirty="0">
              <a:solidFill>
                <a:schemeClr val="tx1"/>
              </a:solidFill>
            </a:endParaRPr>
          </a:p>
          <a:p>
            <a:pPr marL="857250" lvl="1" indent="-3429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Monitor student’s seizure activity.</a:t>
            </a:r>
            <a:endParaRPr dirty="0">
              <a:solidFill>
                <a:schemeClr val="tx1"/>
              </a:solidFill>
            </a:endParaRPr>
          </a:p>
          <a:p>
            <a:pPr marL="857250" lvl="1" indent="-3429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Monitor student’s breathing.</a:t>
            </a:r>
            <a:endParaRPr sz="2000" b="1" dirty="0">
              <a:solidFill>
                <a:schemeClr val="tx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23" name="Google Shape;223;p12" descr="When To Use First Aid Recovery Position | SureFire CP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650" y="1038187"/>
            <a:ext cx="3924699" cy="261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body" idx="1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If breathing </a:t>
            </a:r>
            <a:r>
              <a:rPr lang="en-US" sz="2000" b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does not 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resume after seizure: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Call for AED (Automatic External  Defibrillator).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Have trained staff perform CPR.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If necessary, place AED </a:t>
            </a:r>
            <a:r>
              <a:rPr lang="en-US" dirty="0">
                <a:solidFill>
                  <a:schemeClr val="tx1"/>
                </a:solidFill>
              </a:rPr>
              <a:t>and f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ollow AED prompts.</a:t>
            </a:r>
            <a:endParaRPr dirty="0">
              <a:solidFill>
                <a:schemeClr val="tx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500" y="724200"/>
            <a:ext cx="3789983" cy="3185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ct val="111111"/>
              <a:buFont typeface="Open Sans ExtraBold"/>
              <a:buNone/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Thank You for Viewing Seizure Rescue Medication Training.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36" name="Google Shape;236;p14" descr="Graphical user interface, text, application, Wo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8818" t="44926" r="40955" b="19270"/>
          <a:stretch/>
        </p:blipFill>
        <p:spPr>
          <a:xfrm>
            <a:off x="2285597" y="4222657"/>
            <a:ext cx="1868506" cy="90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5989" y="4428539"/>
            <a:ext cx="2927694" cy="65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3675" y="3941121"/>
            <a:ext cx="2032500" cy="14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2515" y="3941127"/>
            <a:ext cx="1474800" cy="5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 txBox="1">
            <a:spLocks noGrp="1"/>
          </p:cNvSpPr>
          <p:nvPr>
            <p:ph type="title"/>
          </p:nvPr>
        </p:nvSpPr>
        <p:spPr>
          <a:xfrm>
            <a:off x="374500" y="225900"/>
            <a:ext cx="8520600" cy="83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Seizure: uncontrolled electrical disturbance in the brain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/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295729" y="1500344"/>
            <a:ext cx="4690158" cy="3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Most seizures stop without intervention and do not cause injury.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Some seizures </a:t>
            </a:r>
            <a:r>
              <a:rPr lang="en-US" sz="24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 not stop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without intervention and can lead to brain damage.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</a:pPr>
            <a:endParaRPr dirty="0"/>
          </a:p>
        </p:txBody>
      </p:sp>
      <p:pic>
        <p:nvPicPr>
          <p:cNvPr id="132" name="Google Shape;1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1451" y="1500344"/>
            <a:ext cx="3358082" cy="2927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374500" y="225900"/>
            <a:ext cx="8520600" cy="64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Different types of seizures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115761" y="1150027"/>
            <a:ext cx="5931817" cy="358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Some seizures manifest as </a:t>
            </a:r>
            <a:r>
              <a:rPr lang="en-US" sz="2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blank stares </a:t>
            </a:r>
            <a:endParaRPr sz="2000" u="sng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 daydreaming.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Some involve </a:t>
            </a:r>
            <a:r>
              <a:rPr lang="en-US" sz="2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repeated movements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 movement that affects </a:t>
            </a:r>
            <a:r>
              <a:rPr lang="en-US" sz="2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only one side of the body.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Other seizures such as generalized (grand mal, tonic-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clonic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 cause</a:t>
            </a:r>
            <a:endParaRPr dirty="0">
              <a:solidFill>
                <a:schemeClr val="tx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2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Full body with stiffening, twitching, loss of consciousness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u="sng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</a:pPr>
            <a:endParaRPr dirty="0"/>
          </a:p>
        </p:txBody>
      </p:sp>
      <p:pic>
        <p:nvPicPr>
          <p:cNvPr id="139" name="Google Shape;139;p3" descr="A picture containing person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 l="26605" t="20240" r="1528" b="21418"/>
          <a:stretch/>
        </p:blipFill>
        <p:spPr>
          <a:xfrm>
            <a:off x="4818648" y="1150027"/>
            <a:ext cx="2009387" cy="107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t="11478" r="5133" b="8323"/>
          <a:stretch/>
        </p:blipFill>
        <p:spPr>
          <a:xfrm>
            <a:off x="7292638" y="1839841"/>
            <a:ext cx="1533698" cy="140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A person posing for the camera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 t="14534"/>
          <a:stretch/>
        </p:blipFill>
        <p:spPr>
          <a:xfrm>
            <a:off x="6047578" y="3760104"/>
            <a:ext cx="2900390" cy="1383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374500" y="225900"/>
            <a:ext cx="8520600" cy="67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First aid for all seizures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3978830" y="1251802"/>
            <a:ext cx="4674976" cy="35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Stay calm </a:t>
            </a:r>
            <a:endParaRPr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 time seizure starts</a:t>
            </a:r>
            <a:endParaRPr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Protect person from injury by moving or cushioning objects nearby</a:t>
            </a:r>
            <a:endParaRPr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Lower person to the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floor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Place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something soft under the head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Turn person onto side</a:t>
            </a:r>
            <a:endParaRPr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 not hold person down</a:t>
            </a:r>
            <a:endParaRPr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 not put anything in the mouth</a:t>
            </a:r>
            <a:endParaRPr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Notify parent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</a:pPr>
            <a:endParaRPr dirty="0"/>
          </a:p>
        </p:txBody>
      </p:sp>
      <p:pic>
        <p:nvPicPr>
          <p:cNvPr id="148" name="Google Shape;148;p4" descr="HIE Multimedia - Convulsions - first aid - series"/>
          <p:cNvPicPr preferRelativeResize="0"/>
          <p:nvPr/>
        </p:nvPicPr>
        <p:blipFill rotWithShape="1">
          <a:blip r:embed="rId3">
            <a:alphaModFix/>
          </a:blip>
          <a:srcRect l="316" t="13595" r="-112" b="-3158"/>
          <a:stretch/>
        </p:blipFill>
        <p:spPr>
          <a:xfrm>
            <a:off x="374500" y="1659117"/>
            <a:ext cx="3380826" cy="2429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374500" y="225900"/>
            <a:ext cx="8520600" cy="93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Seizures are a medical emergency if the person: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>
            <a:spLocks noGrp="1"/>
          </p:cNvSpPr>
          <p:nvPr>
            <p:ph type="body" idx="1"/>
          </p:nvPr>
        </p:nvSpPr>
        <p:spPr>
          <a:xfrm>
            <a:off x="160975" y="1251801"/>
            <a:ext cx="5177610" cy="347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Has epilepsy and seizure doesn’t stop after an extended amount of time (5 minutes).</a:t>
            </a:r>
            <a:endParaRPr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Has </a:t>
            </a:r>
            <a:r>
              <a:rPr lang="en-US" sz="2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 KNOWN history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of seizures.</a:t>
            </a:r>
            <a:endParaRPr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US" sz="2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injured, ill or hit in the head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and has a seizure.</a:t>
            </a:r>
            <a:endParaRPr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Has </a:t>
            </a:r>
            <a:r>
              <a:rPr lang="en-US" sz="2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diabetes.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US" sz="2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pregnant.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				</a:t>
            </a:r>
            <a:endParaRPr dirty="0">
              <a:solidFill>
                <a:schemeClr val="tx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Is in the water.</a:t>
            </a:r>
            <a:endParaRPr dirty="0">
              <a:solidFill>
                <a:schemeClr val="tx1"/>
              </a:solidFill>
            </a:endParaRPr>
          </a:p>
          <a:p>
            <a:pPr marL="34290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950" dirty="0" smtClean="0">
                <a:solidFill>
                  <a:srgbClr val="C00000"/>
                </a:solidFill>
              </a:rPr>
              <a:t>For </a:t>
            </a:r>
            <a:r>
              <a:rPr lang="en-US" sz="1950" dirty="0">
                <a:solidFill>
                  <a:srgbClr val="C00000"/>
                </a:solidFill>
              </a:rPr>
              <a:t>any of these situations </a:t>
            </a:r>
            <a:r>
              <a:rPr lang="en-US" sz="3000" dirty="0">
                <a:solidFill>
                  <a:srgbClr val="C00000"/>
                </a:solidFill>
              </a:rPr>
              <a:t>Call 911</a:t>
            </a:r>
            <a:endParaRPr dirty="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</a:pPr>
            <a:endParaRPr dirty="0"/>
          </a:p>
        </p:txBody>
      </p:sp>
      <p:pic>
        <p:nvPicPr>
          <p:cNvPr id="155" name="Google Shape;155;p5" descr="Cartoon Man Falling - Fall Down Png, Transparent Png , Transparent Png  Image - PNGitem"/>
          <p:cNvPicPr preferRelativeResize="0"/>
          <p:nvPr/>
        </p:nvPicPr>
        <p:blipFill rotWithShape="1">
          <a:blip r:embed="rId3">
            <a:alphaModFix/>
          </a:blip>
          <a:srcRect b="8779"/>
          <a:stretch/>
        </p:blipFill>
        <p:spPr>
          <a:xfrm>
            <a:off x="5338585" y="1778653"/>
            <a:ext cx="1750706" cy="13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Pregnant Icon #371799 - Free Icons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2842" y="1806502"/>
            <a:ext cx="1406204" cy="140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142,108 Swimming Illustrations &amp; Clip Art - iStock"/>
          <p:cNvPicPr preferRelativeResize="0"/>
          <p:nvPr/>
        </p:nvPicPr>
        <p:blipFill rotWithShape="1">
          <a:blip r:embed="rId5">
            <a:alphaModFix/>
          </a:blip>
          <a:srcRect l="16441" t="23974" r="11834" b="18413"/>
          <a:stretch/>
        </p:blipFill>
        <p:spPr>
          <a:xfrm>
            <a:off x="5356271" y="3534916"/>
            <a:ext cx="1661733" cy="133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 descr="Colorful clock with time graphic Royalty Free Vector Image"/>
          <p:cNvPicPr preferRelativeResize="0"/>
          <p:nvPr/>
        </p:nvPicPr>
        <p:blipFill rotWithShape="1">
          <a:blip r:embed="rId6">
            <a:alphaModFix/>
          </a:blip>
          <a:srcRect b="7758"/>
          <a:stretch/>
        </p:blipFill>
        <p:spPr>
          <a:xfrm>
            <a:off x="7306696" y="3470344"/>
            <a:ext cx="1406330" cy="139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374500" y="225900"/>
            <a:ext cx="8520600" cy="80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One or more of the following interventions or medications has been prescribed for a student in your care.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1"/>
          </p:nvPr>
        </p:nvSpPr>
        <p:spPr>
          <a:xfrm>
            <a:off x="226827" y="1322142"/>
            <a:ext cx="46374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257175" lvl="0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600" dirty="0" err="1">
                <a:solidFill>
                  <a:schemeClr val="tx1"/>
                </a:solidFill>
              </a:rPr>
              <a:t>Neurostimulation</a:t>
            </a:r>
            <a:endParaRPr sz="5600" dirty="0">
              <a:solidFill>
                <a:schemeClr val="tx1"/>
              </a:solidFill>
            </a:endParaRPr>
          </a:p>
          <a:p>
            <a:pPr marL="600075" lvl="1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600" dirty="0" err="1">
                <a:solidFill>
                  <a:schemeClr val="tx1"/>
                </a:solidFill>
              </a:rPr>
              <a:t>Vagus</a:t>
            </a:r>
            <a:r>
              <a:rPr lang="en-US" sz="5600" dirty="0">
                <a:solidFill>
                  <a:schemeClr val="tx1"/>
                </a:solidFill>
              </a:rPr>
              <a:t> Nerve Stimulator (VNS)</a:t>
            </a:r>
            <a:endParaRPr sz="5600" dirty="0">
              <a:solidFill>
                <a:schemeClr val="tx1"/>
              </a:solidFill>
            </a:endParaRPr>
          </a:p>
          <a:p>
            <a:pPr marL="600075" lvl="1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600" dirty="0">
                <a:solidFill>
                  <a:schemeClr val="tx1"/>
                </a:solidFill>
              </a:rPr>
              <a:t>Responsive </a:t>
            </a:r>
            <a:r>
              <a:rPr lang="en-US" sz="5600" dirty="0" err="1">
                <a:solidFill>
                  <a:schemeClr val="tx1"/>
                </a:solidFill>
              </a:rPr>
              <a:t>Neurostimulation</a:t>
            </a:r>
            <a:r>
              <a:rPr lang="en-US" sz="5600" dirty="0">
                <a:solidFill>
                  <a:schemeClr val="tx1"/>
                </a:solidFill>
              </a:rPr>
              <a:t> (RNS)</a:t>
            </a:r>
            <a:endParaRPr sz="5600" dirty="0">
              <a:solidFill>
                <a:schemeClr val="tx1"/>
              </a:solidFill>
            </a:endParaRPr>
          </a:p>
          <a:p>
            <a:pPr marL="600075" lvl="1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Char char="•"/>
            </a:pPr>
            <a:r>
              <a:rPr lang="en-US" sz="5600" dirty="0">
                <a:solidFill>
                  <a:schemeClr val="tx1"/>
                </a:solidFill>
              </a:rPr>
              <a:t>Deep Brain Stimulation (DBS)</a:t>
            </a:r>
            <a:endParaRPr sz="5600" dirty="0">
              <a:solidFill>
                <a:schemeClr val="tx1"/>
              </a:solidFill>
            </a:endParaRPr>
          </a:p>
          <a:p>
            <a:pPr marL="600075" lvl="1" indent="-155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714"/>
              <a:buFont typeface="Arial"/>
              <a:buNone/>
            </a:pPr>
            <a:endParaRPr sz="5600" dirty="0">
              <a:solidFill>
                <a:schemeClr val="tx1"/>
              </a:solidFill>
            </a:endParaRPr>
          </a:p>
          <a:p>
            <a:pPr marL="257175" lvl="0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600" dirty="0">
                <a:solidFill>
                  <a:schemeClr val="tx1"/>
                </a:solidFill>
              </a:rPr>
              <a:t>Seizure rescue medication</a:t>
            </a:r>
            <a:endParaRPr sz="5600" dirty="0">
              <a:solidFill>
                <a:schemeClr val="tx1"/>
              </a:solidFill>
            </a:endParaRPr>
          </a:p>
          <a:p>
            <a:pPr marL="600075" lvl="1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600" dirty="0">
                <a:solidFill>
                  <a:schemeClr val="tx1"/>
                </a:solidFill>
              </a:rPr>
              <a:t>Buccal Route</a:t>
            </a:r>
            <a:endParaRPr sz="5600" dirty="0">
              <a:solidFill>
                <a:schemeClr val="tx1"/>
              </a:solidFill>
            </a:endParaRPr>
          </a:p>
          <a:p>
            <a:pPr marL="600075" lvl="1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600" dirty="0">
                <a:solidFill>
                  <a:schemeClr val="tx1"/>
                </a:solidFill>
              </a:rPr>
              <a:t>Nasal Route</a:t>
            </a:r>
            <a:endParaRPr sz="5600" dirty="0">
              <a:solidFill>
                <a:schemeClr val="tx1"/>
              </a:solidFill>
            </a:endParaRPr>
          </a:p>
          <a:p>
            <a:pPr marL="942975" lvl="2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600" dirty="0">
                <a:solidFill>
                  <a:schemeClr val="tx1"/>
                </a:solidFill>
              </a:rPr>
              <a:t>2 syringe-atomizer</a:t>
            </a:r>
            <a:endParaRPr sz="5600" dirty="0">
              <a:solidFill>
                <a:schemeClr val="tx1"/>
              </a:solidFill>
            </a:endParaRPr>
          </a:p>
          <a:p>
            <a:pPr marL="942975" lvl="2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600" dirty="0">
                <a:solidFill>
                  <a:schemeClr val="tx1"/>
                </a:solidFill>
              </a:rPr>
              <a:t>Prefilled spray device</a:t>
            </a:r>
            <a:endParaRPr sz="5600" dirty="0">
              <a:solidFill>
                <a:schemeClr val="tx1"/>
              </a:solidFill>
            </a:endParaRPr>
          </a:p>
          <a:p>
            <a:pPr marL="600075" lvl="1" indent="-24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600" dirty="0">
                <a:solidFill>
                  <a:schemeClr val="tx1"/>
                </a:solidFill>
              </a:rPr>
              <a:t>Rectal Route</a:t>
            </a:r>
            <a:endParaRPr sz="5600" dirty="0">
              <a:solidFill>
                <a:schemeClr val="tx1"/>
              </a:solidFill>
            </a:endParaRPr>
          </a:p>
          <a:p>
            <a:pPr marL="600075" lvl="1" indent="-155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714"/>
              <a:buFont typeface="Arial"/>
              <a:buNone/>
            </a:pPr>
            <a:endParaRPr sz="5600" dirty="0">
              <a:solidFill>
                <a:schemeClr val="tx1"/>
              </a:solidFill>
            </a:endParaRPr>
          </a:p>
          <a:p>
            <a:pPr marL="3429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714"/>
              <a:buNone/>
            </a:pPr>
            <a:r>
              <a:rPr lang="en-US" sz="5600" dirty="0">
                <a:solidFill>
                  <a:schemeClr val="tx1"/>
                </a:solidFill>
              </a:rPr>
              <a:t>Follow the </a:t>
            </a:r>
            <a:r>
              <a:rPr lang="en-US" sz="5600" b="1" dirty="0">
                <a:solidFill>
                  <a:schemeClr val="tx1"/>
                </a:solidFill>
              </a:rPr>
              <a:t>healthcare plan </a:t>
            </a:r>
            <a:r>
              <a:rPr lang="en-US" sz="5600" dirty="0">
                <a:solidFill>
                  <a:schemeClr val="tx1"/>
                </a:solidFill>
              </a:rPr>
              <a:t>to find out which intervention has been prescribed for your student.</a:t>
            </a:r>
            <a:endParaRPr sz="5600" dirty="0">
              <a:solidFill>
                <a:schemeClr val="tx1"/>
              </a:solidFill>
            </a:endParaRPr>
          </a:p>
          <a:p>
            <a:pPr marL="3429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60000"/>
              <a:buNone/>
            </a:pPr>
            <a:endParaRPr dirty="0"/>
          </a:p>
        </p:txBody>
      </p:sp>
      <p:pic>
        <p:nvPicPr>
          <p:cNvPr id="165" name="Google Shape;165;p6" descr="Can brain stimulation improve memory formation? | BC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2806" y="1875107"/>
            <a:ext cx="3856865" cy="2314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>
            <a:spLocks noGrp="1"/>
          </p:cNvSpPr>
          <p:nvPr>
            <p:ph type="title"/>
          </p:nvPr>
        </p:nvSpPr>
        <p:spPr>
          <a:xfrm>
            <a:off x="374500" y="0"/>
            <a:ext cx="85206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1000"/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Neurostimulation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 txBox="1">
            <a:spLocks noGrp="1"/>
          </p:cNvSpPr>
          <p:nvPr>
            <p:ph type="body" idx="1"/>
          </p:nvPr>
        </p:nvSpPr>
        <p:spPr>
          <a:xfrm>
            <a:off x="245771" y="1209180"/>
            <a:ext cx="5959200" cy="4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200" b="1" dirty="0" err="1">
                <a:solidFill>
                  <a:schemeClr val="tx1"/>
                </a:solidFill>
              </a:rPr>
              <a:t>Vagus</a:t>
            </a:r>
            <a:r>
              <a:rPr lang="en-US" sz="1200" b="1" dirty="0">
                <a:solidFill>
                  <a:schemeClr val="tx1"/>
                </a:solidFill>
              </a:rPr>
              <a:t> Nerve Stimulator (VNS)</a:t>
            </a:r>
            <a:r>
              <a:rPr lang="en-US" sz="1200" dirty="0">
                <a:solidFill>
                  <a:schemeClr val="tx1"/>
                </a:solidFill>
              </a:rPr>
              <a:t>-Some people with epilepsy have a small device implanted in their upper chest. The device sends electrical signals to the brain that can help control seizure activity.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Trained personnel can use the provided magnet to slowly pass over the area (over the clothing) where the VNS is implanted. Can be used before and during a seizure as indicated in the healthcare plan. </a:t>
            </a:r>
            <a:r>
              <a:rPr lang="en-US" sz="1200" b="1" dirty="0">
                <a:solidFill>
                  <a:schemeClr val="tx1"/>
                </a:solidFill>
              </a:rPr>
              <a:t>Intervention required.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Responsive </a:t>
            </a:r>
            <a:r>
              <a:rPr lang="en-US" sz="1200" b="1" dirty="0" err="1">
                <a:solidFill>
                  <a:schemeClr val="tx1"/>
                </a:solidFill>
              </a:rPr>
              <a:t>Neurostimulation</a:t>
            </a:r>
            <a:r>
              <a:rPr lang="en-US" sz="1200" b="1" dirty="0">
                <a:solidFill>
                  <a:schemeClr val="tx1"/>
                </a:solidFill>
              </a:rPr>
              <a:t> (RNS) -</a:t>
            </a:r>
            <a:r>
              <a:rPr lang="en-US" sz="1200" dirty="0">
                <a:solidFill>
                  <a:schemeClr val="tx1"/>
                </a:solidFill>
              </a:rPr>
              <a:t>Implanted in the skull to detect and stimulate abnormal electrical activity in the brain. </a:t>
            </a:r>
            <a:r>
              <a:rPr lang="en-US" sz="1200" b="1" dirty="0">
                <a:solidFill>
                  <a:schemeClr val="tx1"/>
                </a:solidFill>
              </a:rPr>
              <a:t>No intervention required.</a:t>
            </a:r>
            <a:endParaRPr sz="12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r>
              <a:rPr lang="en-US" sz="1200" b="1" dirty="0">
                <a:solidFill>
                  <a:schemeClr val="tx1"/>
                </a:solidFill>
              </a:rPr>
              <a:t>Deep Brain Stimulation (DBS)</a:t>
            </a:r>
            <a:r>
              <a:rPr lang="en-US" sz="1200" dirty="0">
                <a:solidFill>
                  <a:schemeClr val="tx1"/>
                </a:solidFill>
              </a:rPr>
              <a:t>- 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</a:rPr>
              <a:t>A small </a:t>
            </a:r>
            <a:r>
              <a:rPr lang="en-US" sz="1200" dirty="0" err="1">
                <a:solidFill>
                  <a:schemeClr val="tx1"/>
                </a:solidFill>
                <a:highlight>
                  <a:srgbClr val="FFFFFF"/>
                </a:highlight>
              </a:rPr>
              <a:t>neurostimulator</a:t>
            </a:r>
            <a:r>
              <a:rPr lang="en-US" sz="1200" dirty="0">
                <a:solidFill>
                  <a:schemeClr val="tx1"/>
                </a:solidFill>
                <a:highlight>
                  <a:srgbClr val="FFFFFF"/>
                </a:highlight>
              </a:rPr>
              <a:t> is surgically placed under the skin in the chest or abdomen to deliver controlled electrical stimulation directly to specific areas in the brain. </a:t>
            </a:r>
            <a:r>
              <a:rPr lang="en-US" sz="1200" b="1" dirty="0">
                <a:solidFill>
                  <a:schemeClr val="tx1"/>
                </a:solidFill>
                <a:highlight>
                  <a:srgbClr val="FFFFFF"/>
                </a:highlight>
              </a:rPr>
              <a:t>No intervention required.</a:t>
            </a:r>
            <a:endParaRPr sz="1300" b="1" dirty="0">
              <a:solidFill>
                <a:schemeClr val="tx1"/>
              </a:solidFill>
            </a:endParaRPr>
          </a:p>
        </p:txBody>
      </p:sp>
      <p:pic>
        <p:nvPicPr>
          <p:cNvPr id="172" name="Google Shape;172;p7" descr="Neuromodulation » Department of Neurology » College of Medicine »  University of Flori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1085" y="1320530"/>
            <a:ext cx="2109528" cy="144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 descr="NeuroPace Gets FDA Pre-Market Approval for RNS Stimulator | Medgadg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4218" y="2900635"/>
            <a:ext cx="1438340" cy="20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73b61628f3_0_5"/>
          <p:cNvSpPr txBox="1">
            <a:spLocks noGrp="1"/>
          </p:cNvSpPr>
          <p:nvPr>
            <p:ph type="body" idx="1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Vagus Nerve Stimulation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 (VNS)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73b61628f3_0_5"/>
          <p:cNvSpPr txBox="1"/>
          <p:nvPr/>
        </p:nvSpPr>
        <p:spPr>
          <a:xfrm>
            <a:off x="548200" y="1072225"/>
            <a:ext cx="43455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Swipe magnet across left side of chest, over VNS battery, counting “one-one thousand, two-one thousand”. </a:t>
            </a:r>
            <a:endParaRPr sz="2000" dirty="0">
              <a:solidFill>
                <a:schemeClr val="tx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AutoNum type="arabicPeriod"/>
            </a:pPr>
            <a:r>
              <a:rPr lang="en-US" sz="2000" dirty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Wait one minute and repeat as needed for seizure activity.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73b61628f3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050" y="1901638"/>
            <a:ext cx="3945500" cy="207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73b61628f3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3100" y="151163"/>
            <a:ext cx="2191641" cy="14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body" idx="1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ExtraBold"/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Buccal administration (e.g. lorazepam)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414780" y="565569"/>
            <a:ext cx="52506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Comes as a liquid (in oral syringe) or tablet form.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 If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excessive saliva, dry area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between che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 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and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gums using a tissue.</a:t>
            </a:r>
            <a:endParaRPr dirty="0">
              <a:solidFill>
                <a:schemeClr val="tx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Place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tablet or squirt liquid medication 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between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cheek and outer gum line.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 Gently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rub the outside of the cheek where 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the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medication was placed.</a:t>
            </a:r>
            <a:endParaRPr sz="20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 descr="Innovative Drug Delivery Using The PharmFilm® Drug Delivery Platform |  Aquestive Therapeutics"/>
          <p:cNvPicPr preferRelativeResize="0"/>
          <p:nvPr/>
        </p:nvPicPr>
        <p:blipFill rotWithShape="1">
          <a:blip r:embed="rId3">
            <a:alphaModFix/>
          </a:blip>
          <a:srcRect l="7979" t="10439" r="6018" b="10629"/>
          <a:stretch/>
        </p:blipFill>
        <p:spPr>
          <a:xfrm>
            <a:off x="6697712" y="433633"/>
            <a:ext cx="1747376" cy="160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 descr="Buccal Medication Administration | Gillette Children's | Gillette Children'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3093" y="2209187"/>
            <a:ext cx="2315723" cy="200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HHS 3 Color Block">
  <a:themeElements>
    <a:clrScheme name="Gameday">
      <a:dk1>
        <a:srgbClr val="490F52"/>
      </a:dk1>
      <a:lt1>
        <a:srgbClr val="FFFFFF"/>
      </a:lt1>
      <a:dk2>
        <a:srgbClr val="000000"/>
      </a:dk2>
      <a:lt2>
        <a:srgbClr val="666666"/>
      </a:lt2>
      <a:accent1>
        <a:srgbClr val="23A595"/>
      </a:accent1>
      <a:accent2>
        <a:srgbClr val="490F52"/>
      </a:accent2>
      <a:accent3>
        <a:srgbClr val="FFC112"/>
      </a:accent3>
      <a:accent4>
        <a:srgbClr val="23A595"/>
      </a:accent4>
      <a:accent5>
        <a:srgbClr val="FFC112"/>
      </a:accent5>
      <a:accent6>
        <a:srgbClr val="FFFFFF"/>
      </a:accent6>
      <a:hlink>
        <a:srgbClr val="490F52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On-screen Show (16:9)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Open Sans</vt:lpstr>
      <vt:lpstr>Open Sans ExtraBold</vt:lpstr>
      <vt:lpstr>Alfa Slab One</vt:lpstr>
      <vt:lpstr>Arial</vt:lpstr>
      <vt:lpstr>Proxima Nova</vt:lpstr>
      <vt:lpstr>Calibri</vt:lpstr>
      <vt:lpstr>DHHS 3 Color Block</vt:lpstr>
      <vt:lpstr>Seizure rescue medication: training unlicensed assistive personnel to administer seizure first aid, interventions, and rescue medication in the school setting</vt:lpstr>
      <vt:lpstr>Seizure: uncontrolled electrical disturbance in the brain.</vt:lpstr>
      <vt:lpstr>Different types of seizures</vt:lpstr>
      <vt:lpstr>First aid for all seizures</vt:lpstr>
      <vt:lpstr>Seizures are a medical emergency if the person:</vt:lpstr>
      <vt:lpstr>One or more of the following interventions or medications has been prescribed for a student in your care.</vt:lpstr>
      <vt:lpstr>Neurostimulation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Viewing Seizure Rescue Medication Training.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Seizure rescue medication: training unlicensed assistive personnel to administer seizure first aid, interventions, and rescue medication in the school setting</dc:title>
  <dc:creator>Bettysue Hinkson</dc:creator>
  <cp:lastModifiedBy>BettySue Hinkson</cp:lastModifiedBy>
  <cp:revision>1</cp:revision>
  <dcterms:modified xsi:type="dcterms:W3CDTF">2022-11-02T13:18:42Z</dcterms:modified>
</cp:coreProperties>
</file>